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3" r:id="rId3"/>
    <p:sldMasterId id="2147483685" r:id="rId4"/>
  </p:sldMasterIdLst>
  <p:notesMasterIdLst>
    <p:notesMasterId r:id="rId33"/>
  </p:notesMasterIdLst>
  <p:sldIdLst>
    <p:sldId id="256" r:id="rId5"/>
    <p:sldId id="257" r:id="rId6"/>
    <p:sldId id="261" r:id="rId7"/>
    <p:sldId id="260" r:id="rId8"/>
    <p:sldId id="391" r:id="rId9"/>
    <p:sldId id="262" r:id="rId10"/>
    <p:sldId id="396" r:id="rId11"/>
    <p:sldId id="263" r:id="rId12"/>
    <p:sldId id="383" r:id="rId13"/>
    <p:sldId id="382" r:id="rId14"/>
    <p:sldId id="264" r:id="rId15"/>
    <p:sldId id="266" r:id="rId16"/>
    <p:sldId id="384" r:id="rId17"/>
    <p:sldId id="385" r:id="rId18"/>
    <p:sldId id="270" r:id="rId19"/>
    <p:sldId id="388" r:id="rId20"/>
    <p:sldId id="389" r:id="rId21"/>
    <p:sldId id="390" r:id="rId22"/>
    <p:sldId id="398" r:id="rId23"/>
    <p:sldId id="399" r:id="rId24"/>
    <p:sldId id="400" r:id="rId25"/>
    <p:sldId id="401" r:id="rId26"/>
    <p:sldId id="402" r:id="rId27"/>
    <p:sldId id="403" r:id="rId28"/>
    <p:sldId id="404" r:id="rId29"/>
    <p:sldId id="405" r:id="rId30"/>
    <p:sldId id="406" r:id="rId31"/>
    <p:sldId id="407" r:id="rId32"/>
  </p:sldIdLst>
  <p:sldSz cx="7559675" cy="1069181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9" d="100"/>
          <a:sy n="39" d="100"/>
        </p:scale>
        <p:origin x="193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eksander%20Luchowski\Desktop\mapolska%20po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eksander%20Luchowski\Desktop\mapolska%20po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eksander%20Luchowski\Desktop\mapolska%20po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eksander%20Luchowski\Desktop\mapolska%20pot.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pl-PL" sz="1600" dirty="0"/>
              <a:t>Wykres 1. Liczba przyjazdów turystów</a:t>
            </a:r>
            <a:r>
              <a:rPr lang="pl-PL" sz="1600" baseline="0" dirty="0"/>
              <a:t> do Województwa Warmińsko-Mazurskiego 2022-2024</a:t>
            </a:r>
            <a:endParaRPr lang="pl-PL"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Arkusz1!$B$1</c:f>
              <c:strCache>
                <c:ptCount val="1"/>
                <c:pt idx="0">
                  <c:v>2022</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01.05-30.09.2020</c:v>
                </c:pt>
              </c:strCache>
            </c:strRef>
          </c:cat>
          <c:val>
            <c:numRef>
              <c:f>Arkusz1!$B$2</c:f>
              <c:numCache>
                <c:formatCode>#,##0</c:formatCode>
                <c:ptCount val="1"/>
                <c:pt idx="0">
                  <c:v>2755099.0063323327</c:v>
                </c:pt>
              </c:numCache>
            </c:numRef>
          </c:val>
          <c:extLst>
            <c:ext xmlns:c16="http://schemas.microsoft.com/office/drawing/2014/chart" uri="{C3380CC4-5D6E-409C-BE32-E72D297353CC}">
              <c16:uniqueId val="{00000000-52A5-4880-BDB5-7EBD25C647EF}"/>
            </c:ext>
          </c:extLst>
        </c:ser>
        <c:ser>
          <c:idx val="1"/>
          <c:order val="1"/>
          <c:tx>
            <c:strRef>
              <c:f>Arkusz1!$C$1</c:f>
              <c:strCache>
                <c:ptCount val="1"/>
                <c:pt idx="0">
                  <c:v>2023</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01.05-30.09.2020</c:v>
                </c:pt>
              </c:strCache>
            </c:strRef>
          </c:cat>
          <c:val>
            <c:numRef>
              <c:f>Arkusz1!$C$2</c:f>
              <c:numCache>
                <c:formatCode>#,##0</c:formatCode>
                <c:ptCount val="1"/>
                <c:pt idx="0">
                  <c:v>3177582.0026752488</c:v>
                </c:pt>
              </c:numCache>
            </c:numRef>
          </c:val>
          <c:extLst>
            <c:ext xmlns:c16="http://schemas.microsoft.com/office/drawing/2014/chart" uri="{C3380CC4-5D6E-409C-BE32-E72D297353CC}">
              <c16:uniqueId val="{00000001-52A5-4880-BDB5-7EBD25C647EF}"/>
            </c:ext>
          </c:extLst>
        </c:ser>
        <c:ser>
          <c:idx val="2"/>
          <c:order val="2"/>
          <c:tx>
            <c:strRef>
              <c:f>Arkusz1!$D$1</c:f>
              <c:strCache>
                <c:ptCount val="1"/>
                <c:pt idx="0">
                  <c:v>2024</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01.05-30.09.2020</c:v>
                </c:pt>
              </c:strCache>
            </c:strRef>
          </c:cat>
          <c:val>
            <c:numRef>
              <c:f>Arkusz1!$D$2</c:f>
              <c:numCache>
                <c:formatCode>#,##0</c:formatCode>
                <c:ptCount val="1"/>
                <c:pt idx="0">
                  <c:v>3284656.5112552047</c:v>
                </c:pt>
              </c:numCache>
            </c:numRef>
          </c:val>
          <c:extLst>
            <c:ext xmlns:c16="http://schemas.microsoft.com/office/drawing/2014/chart" uri="{C3380CC4-5D6E-409C-BE32-E72D297353CC}">
              <c16:uniqueId val="{00000002-52A5-4880-BDB5-7EBD25C647EF}"/>
            </c:ext>
          </c:extLst>
        </c:ser>
        <c:dLbls>
          <c:dLblPos val="outEnd"/>
          <c:showLegendKey val="0"/>
          <c:showVal val="1"/>
          <c:showCatName val="0"/>
          <c:showSerName val="0"/>
          <c:showPercent val="0"/>
          <c:showBubbleSize val="0"/>
        </c:dLbls>
        <c:gapWidth val="219"/>
        <c:overlap val="-27"/>
        <c:axId val="532816240"/>
        <c:axId val="532816568"/>
      </c:barChart>
      <c:catAx>
        <c:axId val="532816240"/>
        <c:scaling>
          <c:orientation val="minMax"/>
        </c:scaling>
        <c:delete val="1"/>
        <c:axPos val="b"/>
        <c:numFmt formatCode="General" sourceLinked="1"/>
        <c:majorTickMark val="none"/>
        <c:minorTickMark val="none"/>
        <c:tickLblPos val="nextTo"/>
        <c:crossAx val="532816568"/>
        <c:crosses val="autoZero"/>
        <c:auto val="1"/>
        <c:lblAlgn val="ctr"/>
        <c:lblOffset val="100"/>
        <c:noMultiLvlLbl val="0"/>
      </c:catAx>
      <c:valAx>
        <c:axId val="532816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53281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400" b="0" i="0" u="none" strike="noStrike" kern="1200" spc="0" baseline="0" dirty="0">
                <a:solidFill>
                  <a:srgbClr val="333333">
                    <a:lumMod val="65000"/>
                    <a:lumOff val="35000"/>
                  </a:srgbClr>
                </a:solidFill>
              </a:rPr>
              <a:t>Wykres 2. Liczba przyjazdów turystów  do Województwa Warmińsko-Mazurskiego 2022-2024 ( pow. 18 roku życia)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0.13422894415425796"/>
          <c:y val="0.17496419075417621"/>
          <c:w val="0.83672815155531299"/>
          <c:h val="0.65312555017627205"/>
        </c:manualLayout>
      </c:layout>
      <c:barChart>
        <c:barDir val="col"/>
        <c:grouping val="clustered"/>
        <c:varyColors val="0"/>
        <c:ser>
          <c:idx val="0"/>
          <c:order val="0"/>
          <c:tx>
            <c:strRef>
              <c:f>'Kujawsko-pomorskie'!$C$11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'Kujawsko-pomorskie'!$B$12:$B$15</c:f>
              <c:strCache>
                <c:ptCount val="4"/>
                <c:pt idx="0">
                  <c:v>Liczba przyjazdów Turyści zagraniczni bez Ukrainy</c:v>
                </c:pt>
                <c:pt idx="1">
                  <c:v>Liczba przyjazdów Turyści zagraniczni Ukraina</c:v>
                </c:pt>
                <c:pt idx="2">
                  <c:v>Liczba przyjazdów Turyści krajowi</c:v>
                </c:pt>
                <c:pt idx="3">
                  <c:v>Liczba przyjazdów Turyści regionalni</c:v>
                </c:pt>
              </c:strCache>
            </c:strRef>
          </c:cat>
          <c:val>
            <c:numRef>
              <c:f>'Kujawsko-pomorskie'!$C$12:$C$15</c:f>
              <c:numCache>
                <c:formatCode>#,##0</c:formatCode>
                <c:ptCount val="4"/>
                <c:pt idx="0">
                  <c:v>81404.657894170567</c:v>
                </c:pt>
                <c:pt idx="1">
                  <c:v>16834.955797812225</c:v>
                </c:pt>
                <c:pt idx="2">
                  <c:v>1309704.9393581629</c:v>
                </c:pt>
                <c:pt idx="3">
                  <c:v>110892</c:v>
                </c:pt>
              </c:numCache>
            </c:numRef>
          </c:val>
          <c:extLst>
            <c:ext xmlns:c16="http://schemas.microsoft.com/office/drawing/2014/chart" uri="{C3380CC4-5D6E-409C-BE32-E72D297353CC}">
              <c16:uniqueId val="{00000000-614A-4ED2-A372-B9C8CBA59DC7}"/>
            </c:ext>
          </c:extLst>
        </c:ser>
        <c:ser>
          <c:idx val="1"/>
          <c:order val="1"/>
          <c:tx>
            <c:strRef>
              <c:f>'Kujawsko-pomorskie'!$D$11</c:f>
              <c:strCache>
                <c:ptCount val="1"/>
                <c:pt idx="0">
                  <c:v>2023</c:v>
                </c:pt>
              </c:strCache>
            </c:strRef>
          </c:tx>
          <c:spPr>
            <a:solidFill>
              <a:schemeClr val="accent2"/>
            </a:solidFill>
            <a:ln>
              <a:noFill/>
            </a:ln>
            <a:effectLst/>
          </c:spPr>
          <c:invertIfNegative val="0"/>
          <c:dLbls>
            <c:dLbl>
              <c:idx val="0"/>
              <c:layout>
                <c:manualLayout>
                  <c:x val="1.0561056105610585E-2"/>
                  <c:y val="-6.7226884166255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4A-4ED2-A372-B9C8CBA59DC7}"/>
                </c:ext>
              </c:extLst>
            </c:dLbl>
            <c:dLbl>
              <c:idx val="1"/>
              <c:layout>
                <c:manualLayout>
                  <c:x val="4.840428131366017E-17"/>
                  <c:y val="-9.9595383950007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4A-4ED2-A372-B9C8CBA59DC7}"/>
                </c:ext>
              </c:extLst>
            </c:dLbl>
            <c:dLbl>
              <c:idx val="2"/>
              <c:layout>
                <c:manualLayout>
                  <c:x val="2.6402640264025436E-3"/>
                  <c:y val="-0.131963883733760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4A-4ED2-A372-B9C8CBA59DC7}"/>
                </c:ext>
              </c:extLst>
            </c:dLbl>
            <c:dLbl>
              <c:idx val="3"/>
              <c:layout>
                <c:manualLayout>
                  <c:x val="2.6402640264025436E-3"/>
                  <c:y val="-7.9676307160006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4A-4ED2-A372-B9C8CBA59D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'Kujawsko-pomorskie'!$B$12:$B$15</c:f>
              <c:strCache>
                <c:ptCount val="4"/>
                <c:pt idx="0">
                  <c:v>Liczba przyjazdów Turyści zagraniczni bez Ukrainy</c:v>
                </c:pt>
                <c:pt idx="1">
                  <c:v>Liczba przyjazdów Turyści zagraniczni Ukraina</c:v>
                </c:pt>
                <c:pt idx="2">
                  <c:v>Liczba przyjazdów Turyści krajowi</c:v>
                </c:pt>
                <c:pt idx="3">
                  <c:v>Liczba przyjazdów Turyści regionalni</c:v>
                </c:pt>
              </c:strCache>
            </c:strRef>
          </c:cat>
          <c:val>
            <c:numRef>
              <c:f>'Kujawsko-pomorskie'!$D$12:$D$15</c:f>
              <c:numCache>
                <c:formatCode>#,##0</c:formatCode>
                <c:ptCount val="4"/>
                <c:pt idx="0">
                  <c:v>110685.18230578705</c:v>
                </c:pt>
                <c:pt idx="1">
                  <c:v>16451.233379231569</c:v>
                </c:pt>
                <c:pt idx="2">
                  <c:v>1208905.1948784098</c:v>
                </c:pt>
                <c:pt idx="3">
                  <c:v>105311.87179319418</c:v>
                </c:pt>
              </c:numCache>
            </c:numRef>
          </c:val>
          <c:extLst>
            <c:ext xmlns:c16="http://schemas.microsoft.com/office/drawing/2014/chart" uri="{C3380CC4-5D6E-409C-BE32-E72D297353CC}">
              <c16:uniqueId val="{00000005-614A-4ED2-A372-B9C8CBA59DC7}"/>
            </c:ext>
          </c:extLst>
        </c:ser>
        <c:ser>
          <c:idx val="2"/>
          <c:order val="2"/>
          <c:tx>
            <c:strRef>
              <c:f>'Kujawsko-pomorskie'!$E$11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'Kujawsko-pomorskie'!$B$12:$B$15</c:f>
              <c:strCache>
                <c:ptCount val="4"/>
                <c:pt idx="0">
                  <c:v>Liczba przyjazdów Turyści zagraniczni bez Ukrainy</c:v>
                </c:pt>
                <c:pt idx="1">
                  <c:v>Liczba przyjazdów Turyści zagraniczni Ukraina</c:v>
                </c:pt>
                <c:pt idx="2">
                  <c:v>Liczba przyjazdów Turyści krajowi</c:v>
                </c:pt>
                <c:pt idx="3">
                  <c:v>Liczba przyjazdów Turyści regionalni</c:v>
                </c:pt>
              </c:strCache>
            </c:strRef>
          </c:cat>
          <c:val>
            <c:numRef>
              <c:f>'Kujawsko-pomorskie'!$E$12:$E$15</c:f>
              <c:numCache>
                <c:formatCode>#,##0</c:formatCode>
                <c:ptCount val="4"/>
                <c:pt idx="0">
                  <c:v>116816.64396639829</c:v>
                </c:pt>
                <c:pt idx="1">
                  <c:v>20125.461048002271</c:v>
                </c:pt>
                <c:pt idx="2">
                  <c:v>1387883</c:v>
                </c:pt>
                <c:pt idx="3">
                  <c:v>121989</c:v>
                </c:pt>
              </c:numCache>
            </c:numRef>
          </c:val>
          <c:extLst>
            <c:ext xmlns:c16="http://schemas.microsoft.com/office/drawing/2014/chart" uri="{C3380CC4-5D6E-409C-BE32-E72D297353CC}">
              <c16:uniqueId val="{00000006-614A-4ED2-A372-B9C8CBA59DC7}"/>
            </c:ext>
          </c:extLst>
        </c:ser>
        <c:dLbls>
          <c:showLegendKey val="0"/>
          <c:showVal val="0"/>
          <c:showCatName val="0"/>
          <c:showSerName val="0"/>
          <c:showPercent val="0"/>
          <c:showBubbleSize val="0"/>
        </c:dLbls>
        <c:gapWidth val="219"/>
        <c:overlap val="-27"/>
        <c:axId val="777634479"/>
        <c:axId val="777634959"/>
      </c:barChart>
      <c:catAx>
        <c:axId val="777634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77634959"/>
        <c:crosses val="autoZero"/>
        <c:auto val="1"/>
        <c:lblAlgn val="ctr"/>
        <c:lblOffset val="100"/>
        <c:noMultiLvlLbl val="0"/>
      </c:catAx>
      <c:valAx>
        <c:axId val="7776349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77634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400" b="0" i="0" u="none" strike="noStrike" kern="1200" spc="0" baseline="0" dirty="0">
                <a:solidFill>
                  <a:srgbClr val="333333">
                    <a:lumMod val="65000"/>
                    <a:lumOff val="35000"/>
                  </a:srgbClr>
                </a:solidFill>
              </a:rPr>
              <a:t>Wykres 3. Liczba przyjazdów turystów  do Województwa Warmińsko-Mazurskiego 2022-2024 ( 0-17 lat)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'Kujawsko-pomorskie'!$H$11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'Kujawsko-pomorskie'!$G$12:$G$16</c:f>
              <c:strCache>
                <c:ptCount val="5"/>
                <c:pt idx="0">
                  <c:v>Liczba przyjazdów Turyści zagraniczni bez Ukrainy</c:v>
                </c:pt>
                <c:pt idx="1">
                  <c:v>Liczba przyjazdów Turyści zagraniczni Ukraina</c:v>
                </c:pt>
                <c:pt idx="2">
                  <c:v>Liczba przyjazdów Turyści krajowi</c:v>
                </c:pt>
                <c:pt idx="3">
                  <c:v>Liczba przyjazdów Turyści regionalni</c:v>
                </c:pt>
                <c:pt idx="4">
                  <c:v>Łącznie</c:v>
                </c:pt>
              </c:strCache>
            </c:strRef>
          </c:cat>
          <c:val>
            <c:numRef>
              <c:f>'Kujawsko-pomorskie'!$H$12:$H$16</c:f>
              <c:numCache>
                <c:formatCode>#,##0</c:formatCode>
                <c:ptCount val="5"/>
                <c:pt idx="0">
                  <c:v>13630.055520733726</c:v>
                </c:pt>
                <c:pt idx="1">
                  <c:v>1718.8523587474883</c:v>
                </c:pt>
                <c:pt idx="2">
                  <c:v>184112.68550377415</c:v>
                </c:pt>
                <c:pt idx="3">
                  <c:v>11734.827645312331</c:v>
                </c:pt>
                <c:pt idx="4">
                  <c:v>211196.42102856768</c:v>
                </c:pt>
              </c:numCache>
            </c:numRef>
          </c:val>
          <c:extLst>
            <c:ext xmlns:c16="http://schemas.microsoft.com/office/drawing/2014/chart" uri="{C3380CC4-5D6E-409C-BE32-E72D297353CC}">
              <c16:uniqueId val="{00000000-D9DF-4800-8EB6-5C74076CE24A}"/>
            </c:ext>
          </c:extLst>
        </c:ser>
        <c:ser>
          <c:idx val="1"/>
          <c:order val="1"/>
          <c:tx>
            <c:strRef>
              <c:f>'Kujawsko-pomorskie'!$I$11</c:f>
              <c:strCache>
                <c:ptCount val="1"/>
                <c:pt idx="0">
                  <c:v>2023</c:v>
                </c:pt>
              </c:strCache>
            </c:strRef>
          </c:tx>
          <c:spPr>
            <a:solidFill>
              <a:schemeClr val="accent2"/>
            </a:solidFill>
            <a:ln>
              <a:noFill/>
            </a:ln>
            <a:effectLst/>
          </c:spPr>
          <c:invertIfNegative val="0"/>
          <c:dLbls>
            <c:dLbl>
              <c:idx val="0"/>
              <c:layout>
                <c:manualLayout>
                  <c:x val="0"/>
                  <c:y val="-6.8296460414941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DF-4800-8EB6-5C74076CE24A}"/>
                </c:ext>
              </c:extLst>
            </c:dLbl>
            <c:dLbl>
              <c:idx val="1"/>
              <c:layout>
                <c:manualLayout>
                  <c:x val="-3.8861942867088053E-17"/>
                  <c:y val="-6.5192075850625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DF-4800-8EB6-5C74076CE24A}"/>
                </c:ext>
              </c:extLst>
            </c:dLbl>
            <c:dLbl>
              <c:idx val="2"/>
              <c:layout>
                <c:manualLayout>
                  <c:x val="2.1197668256491007E-3"/>
                  <c:y val="-0.2949165336099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DF-4800-8EB6-5C74076CE24A}"/>
                </c:ext>
              </c:extLst>
            </c:dLbl>
            <c:dLbl>
              <c:idx val="3"/>
              <c:layout>
                <c:manualLayout>
                  <c:x val="0"/>
                  <c:y val="-9.313153692946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DF-4800-8EB6-5C74076CE24A}"/>
                </c:ext>
              </c:extLst>
            </c:dLbl>
            <c:dLbl>
              <c:idx val="4"/>
              <c:layout>
                <c:manualLayout>
                  <c:x val="-6.3593004769475362E-3"/>
                  <c:y val="-0.273185841659765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DF-4800-8EB6-5C74076CE2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'Kujawsko-pomorskie'!$G$12:$G$16</c:f>
              <c:strCache>
                <c:ptCount val="5"/>
                <c:pt idx="0">
                  <c:v>Liczba przyjazdów Turyści zagraniczni bez Ukrainy</c:v>
                </c:pt>
                <c:pt idx="1">
                  <c:v>Liczba przyjazdów Turyści zagraniczni Ukraina</c:v>
                </c:pt>
                <c:pt idx="2">
                  <c:v>Liczba przyjazdów Turyści krajowi</c:v>
                </c:pt>
                <c:pt idx="3">
                  <c:v>Liczba przyjazdów Turyści regionalni</c:v>
                </c:pt>
                <c:pt idx="4">
                  <c:v>Łącznie</c:v>
                </c:pt>
              </c:strCache>
            </c:strRef>
          </c:cat>
          <c:val>
            <c:numRef>
              <c:f>'Kujawsko-pomorskie'!$I$12:$I$16</c:f>
              <c:numCache>
                <c:formatCode>#,##0</c:formatCode>
                <c:ptCount val="5"/>
                <c:pt idx="0">
                  <c:v>15250.811527060361</c:v>
                </c:pt>
                <c:pt idx="1">
                  <c:v>3076.2231998214756</c:v>
                </c:pt>
                <c:pt idx="2">
                  <c:v>123927.22386205249</c:v>
                </c:pt>
                <c:pt idx="3">
                  <c:v>18200.330431876049</c:v>
                </c:pt>
                <c:pt idx="4">
                  <c:v>160454.58902081038</c:v>
                </c:pt>
              </c:numCache>
            </c:numRef>
          </c:val>
          <c:extLst>
            <c:ext xmlns:c16="http://schemas.microsoft.com/office/drawing/2014/chart" uri="{C3380CC4-5D6E-409C-BE32-E72D297353CC}">
              <c16:uniqueId val="{00000006-D9DF-4800-8EB6-5C74076CE24A}"/>
            </c:ext>
          </c:extLst>
        </c:ser>
        <c:ser>
          <c:idx val="2"/>
          <c:order val="2"/>
          <c:tx>
            <c:strRef>
              <c:f>'Kujawsko-pomorskie'!$J$11</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'Kujawsko-pomorskie'!$G$12:$G$16</c:f>
              <c:strCache>
                <c:ptCount val="5"/>
                <c:pt idx="0">
                  <c:v>Liczba przyjazdów Turyści zagraniczni bez Ukrainy</c:v>
                </c:pt>
                <c:pt idx="1">
                  <c:v>Liczba przyjazdów Turyści zagraniczni Ukraina</c:v>
                </c:pt>
                <c:pt idx="2">
                  <c:v>Liczba przyjazdów Turyści krajowi</c:v>
                </c:pt>
                <c:pt idx="3">
                  <c:v>Liczba przyjazdów Turyści regionalni</c:v>
                </c:pt>
                <c:pt idx="4">
                  <c:v>Łącznie</c:v>
                </c:pt>
              </c:strCache>
            </c:strRef>
          </c:cat>
          <c:val>
            <c:numRef>
              <c:f>'Kujawsko-pomorskie'!$J$12:$J$16</c:f>
              <c:numCache>
                <c:formatCode>#,##0</c:formatCode>
                <c:ptCount val="5"/>
                <c:pt idx="0">
                  <c:v>14759.73245526925</c:v>
                </c:pt>
                <c:pt idx="1">
                  <c:v>2468.3219697398736</c:v>
                </c:pt>
                <c:pt idx="2">
                  <c:v>223068.14072567856</c:v>
                </c:pt>
                <c:pt idx="3">
                  <c:v>13751.840166130127</c:v>
                </c:pt>
                <c:pt idx="4">
                  <c:v>254048.03531681781</c:v>
                </c:pt>
              </c:numCache>
            </c:numRef>
          </c:val>
          <c:extLst>
            <c:ext xmlns:c16="http://schemas.microsoft.com/office/drawing/2014/chart" uri="{C3380CC4-5D6E-409C-BE32-E72D297353CC}">
              <c16:uniqueId val="{00000007-D9DF-4800-8EB6-5C74076CE24A}"/>
            </c:ext>
          </c:extLst>
        </c:ser>
        <c:dLbls>
          <c:showLegendKey val="0"/>
          <c:showVal val="0"/>
          <c:showCatName val="0"/>
          <c:showSerName val="0"/>
          <c:showPercent val="0"/>
          <c:showBubbleSize val="0"/>
        </c:dLbls>
        <c:gapWidth val="219"/>
        <c:overlap val="-27"/>
        <c:axId val="777584079"/>
        <c:axId val="777600879"/>
      </c:barChart>
      <c:catAx>
        <c:axId val="77758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77600879"/>
        <c:crosses val="autoZero"/>
        <c:auto val="1"/>
        <c:lblAlgn val="ctr"/>
        <c:lblOffset val="100"/>
        <c:noMultiLvlLbl val="0"/>
      </c:catAx>
      <c:valAx>
        <c:axId val="77760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777584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pl-PL" sz="1600" dirty="0"/>
              <a:t>Wykres 4. Liczba przyjazdów turystów</a:t>
            </a:r>
            <a:r>
              <a:rPr lang="pl-PL" sz="1600" baseline="0" dirty="0"/>
              <a:t> do Województwa </a:t>
            </a:r>
            <a:r>
              <a:rPr lang="pl-PL" sz="1600" b="0" i="0" u="none" strike="noStrike" kern="1200" spc="0" baseline="0" dirty="0">
                <a:solidFill>
                  <a:srgbClr val="333333">
                    <a:lumMod val="65000"/>
                    <a:lumOff val="35000"/>
                  </a:srgbClr>
                </a:solidFill>
              </a:rPr>
              <a:t>Warmińsko-Mazurskim</a:t>
            </a:r>
            <a:r>
              <a:rPr lang="pl-PL" sz="1600" baseline="0" dirty="0"/>
              <a:t> 2022-2024</a:t>
            </a:r>
            <a:endParaRPr lang="pl-PL"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Arkusz1!$B$1</c:f>
              <c:strCache>
                <c:ptCount val="1"/>
                <c:pt idx="0">
                  <c:v>2022</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01.05-30.09.2020</c:v>
                </c:pt>
              </c:strCache>
            </c:strRef>
          </c:cat>
          <c:val>
            <c:numRef>
              <c:f>Arkusz1!$B$2</c:f>
              <c:numCache>
                <c:formatCode>#,##0</c:formatCode>
                <c:ptCount val="1"/>
                <c:pt idx="0">
                  <c:v>4719565.5311453901</c:v>
                </c:pt>
              </c:numCache>
            </c:numRef>
          </c:val>
          <c:extLst>
            <c:ext xmlns:c16="http://schemas.microsoft.com/office/drawing/2014/chart" uri="{C3380CC4-5D6E-409C-BE32-E72D297353CC}">
              <c16:uniqueId val="{00000000-52A5-4880-BDB5-7EBD25C647EF}"/>
            </c:ext>
          </c:extLst>
        </c:ser>
        <c:ser>
          <c:idx val="1"/>
          <c:order val="1"/>
          <c:tx>
            <c:strRef>
              <c:f>Arkusz1!$C$1</c:f>
              <c:strCache>
                <c:ptCount val="1"/>
                <c:pt idx="0">
                  <c:v>2023</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01.05-30.09.2020</c:v>
                </c:pt>
              </c:strCache>
            </c:strRef>
          </c:cat>
          <c:val>
            <c:numRef>
              <c:f>Arkusz1!$C$2</c:f>
              <c:numCache>
                <c:formatCode>#,##0</c:formatCode>
                <c:ptCount val="1"/>
                <c:pt idx="0">
                  <c:v>6404714.8149424363</c:v>
                </c:pt>
              </c:numCache>
            </c:numRef>
          </c:val>
          <c:extLst>
            <c:ext xmlns:c16="http://schemas.microsoft.com/office/drawing/2014/chart" uri="{C3380CC4-5D6E-409C-BE32-E72D297353CC}">
              <c16:uniqueId val="{00000001-52A5-4880-BDB5-7EBD25C647EF}"/>
            </c:ext>
          </c:extLst>
        </c:ser>
        <c:ser>
          <c:idx val="2"/>
          <c:order val="2"/>
          <c:tx>
            <c:strRef>
              <c:f>Arkusz1!$D$1</c:f>
              <c:strCache>
                <c:ptCount val="1"/>
                <c:pt idx="0">
                  <c:v>2024</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01.05-30.09.2020</c:v>
                </c:pt>
              </c:strCache>
            </c:strRef>
          </c:cat>
          <c:val>
            <c:numRef>
              <c:f>Arkusz1!$D$2</c:f>
              <c:numCache>
                <c:formatCode>#,##0</c:formatCode>
                <c:ptCount val="1"/>
                <c:pt idx="0">
                  <c:v>5917443.6356693171</c:v>
                </c:pt>
              </c:numCache>
            </c:numRef>
          </c:val>
          <c:extLst>
            <c:ext xmlns:c16="http://schemas.microsoft.com/office/drawing/2014/chart" uri="{C3380CC4-5D6E-409C-BE32-E72D297353CC}">
              <c16:uniqueId val="{00000002-52A5-4880-BDB5-7EBD25C647EF}"/>
            </c:ext>
          </c:extLst>
        </c:ser>
        <c:dLbls>
          <c:dLblPos val="outEnd"/>
          <c:showLegendKey val="0"/>
          <c:showVal val="1"/>
          <c:showCatName val="0"/>
          <c:showSerName val="0"/>
          <c:showPercent val="0"/>
          <c:showBubbleSize val="0"/>
        </c:dLbls>
        <c:gapWidth val="219"/>
        <c:overlap val="-27"/>
        <c:axId val="532816240"/>
        <c:axId val="532816568"/>
      </c:barChart>
      <c:catAx>
        <c:axId val="532816240"/>
        <c:scaling>
          <c:orientation val="minMax"/>
        </c:scaling>
        <c:delete val="1"/>
        <c:axPos val="b"/>
        <c:numFmt formatCode="General" sourceLinked="1"/>
        <c:majorTickMark val="none"/>
        <c:minorTickMark val="none"/>
        <c:tickLblPos val="nextTo"/>
        <c:crossAx val="532816568"/>
        <c:crosses val="autoZero"/>
        <c:auto val="1"/>
        <c:lblAlgn val="ctr"/>
        <c:lblOffset val="100"/>
        <c:noMultiLvlLbl val="0"/>
      </c:catAx>
      <c:valAx>
        <c:axId val="532816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53281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400" b="0" i="0" u="none" strike="noStrike" kern="1200" spc="0" baseline="0" dirty="0">
                <a:solidFill>
                  <a:srgbClr val="333333">
                    <a:lumMod val="65000"/>
                    <a:lumOff val="35000"/>
                  </a:srgbClr>
                </a:solidFill>
              </a:rPr>
              <a:t>Wykres 5. Liczba noclegów turystów  Województwa Warmińsko-Mazurskiego 2022-2024 ( pow. 18 roku życia)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warmińsko!$C$140</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warmińsko!$B$141:$B$145</c:f>
              <c:strCache>
                <c:ptCount val="5"/>
                <c:pt idx="0">
                  <c:v>Liczba noclegów Turyści zagraniczni bez Ukrainy</c:v>
                </c:pt>
                <c:pt idx="1">
                  <c:v>Liczba noclegów Turyści zagraniczni Ukraina</c:v>
                </c:pt>
                <c:pt idx="2">
                  <c:v>Liczba noclegów Turyści krajowi</c:v>
                </c:pt>
                <c:pt idx="3">
                  <c:v>Liczba noclegów Turyści regionalni</c:v>
                </c:pt>
                <c:pt idx="4">
                  <c:v>Łącznie</c:v>
                </c:pt>
              </c:strCache>
            </c:strRef>
          </c:cat>
          <c:val>
            <c:numRef>
              <c:f>warmińsko!$C$141:$C$145</c:f>
              <c:numCache>
                <c:formatCode>#,##0</c:formatCode>
                <c:ptCount val="5"/>
                <c:pt idx="0">
                  <c:v>150012.96287704419</c:v>
                </c:pt>
                <c:pt idx="1">
                  <c:v>42677.171899132161</c:v>
                </c:pt>
                <c:pt idx="2">
                  <c:v>3467784.5750435805</c:v>
                </c:pt>
                <c:pt idx="3">
                  <c:v>471321.52147696918</c:v>
                </c:pt>
                <c:pt idx="4">
                  <c:v>4131796.231296726</c:v>
                </c:pt>
              </c:numCache>
            </c:numRef>
          </c:val>
          <c:extLst>
            <c:ext xmlns:c16="http://schemas.microsoft.com/office/drawing/2014/chart" uri="{C3380CC4-5D6E-409C-BE32-E72D297353CC}">
              <c16:uniqueId val="{00000000-077B-4646-AD4F-CE9A720EF037}"/>
            </c:ext>
          </c:extLst>
        </c:ser>
        <c:ser>
          <c:idx val="1"/>
          <c:order val="1"/>
          <c:tx>
            <c:strRef>
              <c:f>warmińsko!$D$140</c:f>
              <c:strCache>
                <c:ptCount val="1"/>
                <c:pt idx="0">
                  <c:v>2023</c:v>
                </c:pt>
              </c:strCache>
            </c:strRef>
          </c:tx>
          <c:spPr>
            <a:solidFill>
              <a:schemeClr val="accent2"/>
            </a:solidFill>
            <a:ln>
              <a:noFill/>
            </a:ln>
            <a:effectLst/>
          </c:spPr>
          <c:invertIfNegative val="0"/>
          <c:dLbls>
            <c:dLbl>
              <c:idx val="0"/>
              <c:layout>
                <c:manualLayout>
                  <c:x val="1.5810276679841896E-2"/>
                  <c:y val="-8.6851617468902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7B-4646-AD4F-CE9A720EF037}"/>
                </c:ext>
              </c:extLst>
            </c:dLbl>
            <c:dLbl>
              <c:idx val="1"/>
              <c:layout>
                <c:manualLayout>
                  <c:x val="-4.8308620678652937E-17"/>
                  <c:y val="-8.6851617468902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7B-4646-AD4F-CE9A720EF037}"/>
                </c:ext>
              </c:extLst>
            </c:dLbl>
            <c:dLbl>
              <c:idx val="3"/>
              <c:layout>
                <c:manualLayout>
                  <c:x val="-9.6617241357305873E-17"/>
                  <c:y val="-8.6851617468902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7B-4646-AD4F-CE9A720EF0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warmińsko!$B$141:$B$145</c:f>
              <c:strCache>
                <c:ptCount val="5"/>
                <c:pt idx="0">
                  <c:v>Liczba noclegów Turyści zagraniczni bez Ukrainy</c:v>
                </c:pt>
                <c:pt idx="1">
                  <c:v>Liczba noclegów Turyści zagraniczni Ukraina</c:v>
                </c:pt>
                <c:pt idx="2">
                  <c:v>Liczba noclegów Turyści krajowi</c:v>
                </c:pt>
                <c:pt idx="3">
                  <c:v>Liczba noclegów Turyści regionalni</c:v>
                </c:pt>
                <c:pt idx="4">
                  <c:v>Łącznie</c:v>
                </c:pt>
              </c:strCache>
            </c:strRef>
          </c:cat>
          <c:val>
            <c:numRef>
              <c:f>warmińsko!$D$141:$D$145</c:f>
              <c:numCache>
                <c:formatCode>#,##0</c:formatCode>
                <c:ptCount val="5"/>
                <c:pt idx="0">
                  <c:v>356958.85270787199</c:v>
                </c:pt>
                <c:pt idx="1">
                  <c:v>44926.656215715935</c:v>
                </c:pt>
                <c:pt idx="2">
                  <c:v>4806942.5350002805</c:v>
                </c:pt>
                <c:pt idx="3">
                  <c:v>318761.23139210697</c:v>
                </c:pt>
                <c:pt idx="4">
                  <c:v>5527589.2753159758</c:v>
                </c:pt>
              </c:numCache>
            </c:numRef>
          </c:val>
          <c:extLst>
            <c:ext xmlns:c16="http://schemas.microsoft.com/office/drawing/2014/chart" uri="{C3380CC4-5D6E-409C-BE32-E72D297353CC}">
              <c16:uniqueId val="{00000004-077B-4646-AD4F-CE9A720EF037}"/>
            </c:ext>
          </c:extLst>
        </c:ser>
        <c:ser>
          <c:idx val="2"/>
          <c:order val="2"/>
          <c:tx>
            <c:strRef>
              <c:f>warmińsko!$E$140</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warmińsko!$B$141:$B$145</c:f>
              <c:strCache>
                <c:ptCount val="5"/>
                <c:pt idx="0">
                  <c:v>Liczba noclegów Turyści zagraniczni bez Ukrainy</c:v>
                </c:pt>
                <c:pt idx="1">
                  <c:v>Liczba noclegów Turyści zagraniczni Ukraina</c:v>
                </c:pt>
                <c:pt idx="2">
                  <c:v>Liczba noclegów Turyści krajowi</c:v>
                </c:pt>
                <c:pt idx="3">
                  <c:v>Liczba noclegów Turyści regionalni</c:v>
                </c:pt>
                <c:pt idx="4">
                  <c:v>Łącznie</c:v>
                </c:pt>
              </c:strCache>
            </c:strRef>
          </c:cat>
          <c:val>
            <c:numRef>
              <c:f>warmińsko!$E$141:$E$145</c:f>
              <c:numCache>
                <c:formatCode>#,##0</c:formatCode>
                <c:ptCount val="5"/>
                <c:pt idx="0">
                  <c:v>367047.89118171501</c:v>
                </c:pt>
                <c:pt idx="1">
                  <c:v>34996.48097376545</c:v>
                </c:pt>
                <c:pt idx="2">
                  <c:v>4303637.9933344694</c:v>
                </c:pt>
                <c:pt idx="3">
                  <c:v>337658.85236649081</c:v>
                </c:pt>
                <c:pt idx="4">
                  <c:v>5043341.2178564407</c:v>
                </c:pt>
              </c:numCache>
            </c:numRef>
          </c:val>
          <c:extLst>
            <c:ext xmlns:c16="http://schemas.microsoft.com/office/drawing/2014/chart" uri="{C3380CC4-5D6E-409C-BE32-E72D297353CC}">
              <c16:uniqueId val="{00000005-077B-4646-AD4F-CE9A720EF037}"/>
            </c:ext>
          </c:extLst>
        </c:ser>
        <c:dLbls>
          <c:showLegendKey val="0"/>
          <c:showVal val="0"/>
          <c:showCatName val="0"/>
          <c:showSerName val="0"/>
          <c:showPercent val="0"/>
          <c:showBubbleSize val="0"/>
        </c:dLbls>
        <c:gapWidth val="219"/>
        <c:overlap val="-27"/>
        <c:axId val="829247232"/>
        <c:axId val="829233312"/>
      </c:barChart>
      <c:catAx>
        <c:axId val="82924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829233312"/>
        <c:crosses val="autoZero"/>
        <c:auto val="1"/>
        <c:lblAlgn val="ctr"/>
        <c:lblOffset val="100"/>
        <c:noMultiLvlLbl val="0"/>
      </c:catAx>
      <c:valAx>
        <c:axId val="829233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82924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l-PL" sz="1400" b="0" i="0" u="none" strike="noStrike" kern="1200" spc="0" baseline="0" dirty="0">
                <a:solidFill>
                  <a:srgbClr val="333333">
                    <a:lumMod val="65000"/>
                    <a:lumOff val="35000"/>
                  </a:srgbClr>
                </a:solidFill>
              </a:rPr>
              <a:t>Wykres 6. Liczba noclegów turystów  Województwa Warmińsko-Mazurskiego 2022-2024 ( 0-17 lat)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warmińsko!$J$140</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warmińsko!$I$141:$I$144</c:f>
              <c:strCache>
                <c:ptCount val="4"/>
                <c:pt idx="0">
                  <c:v>Liczba noclegów Turyści zagraniczni bez Ukrainy</c:v>
                </c:pt>
                <c:pt idx="1">
                  <c:v>Liczba noclegów Turyści zagraniczni Ukraina</c:v>
                </c:pt>
                <c:pt idx="2">
                  <c:v>Liczba noclegów Turyści krajowi</c:v>
                </c:pt>
                <c:pt idx="3">
                  <c:v>Liczba noclegów Turyści regionalni</c:v>
                </c:pt>
              </c:strCache>
            </c:strRef>
          </c:cat>
          <c:val>
            <c:numRef>
              <c:f>warmińsko!$J$141:$J$144</c:f>
              <c:numCache>
                <c:formatCode>#,##0</c:formatCode>
                <c:ptCount val="4"/>
                <c:pt idx="0">
                  <c:v>21026.96739031656</c:v>
                </c:pt>
                <c:pt idx="1">
                  <c:v>3535.7197876142914</c:v>
                </c:pt>
                <c:pt idx="2">
                  <c:v>502906.08939711587</c:v>
                </c:pt>
                <c:pt idx="3">
                  <c:v>60300.523273617524</c:v>
                </c:pt>
              </c:numCache>
            </c:numRef>
          </c:val>
          <c:extLst>
            <c:ext xmlns:c16="http://schemas.microsoft.com/office/drawing/2014/chart" uri="{C3380CC4-5D6E-409C-BE32-E72D297353CC}">
              <c16:uniqueId val="{00000000-273B-4C9D-9D9E-7014CD809530}"/>
            </c:ext>
          </c:extLst>
        </c:ser>
        <c:ser>
          <c:idx val="1"/>
          <c:order val="1"/>
          <c:tx>
            <c:strRef>
              <c:f>warmińsko!$K$140</c:f>
              <c:strCache>
                <c:ptCount val="1"/>
                <c:pt idx="0">
                  <c:v>2023</c:v>
                </c:pt>
              </c:strCache>
            </c:strRef>
          </c:tx>
          <c:spPr>
            <a:solidFill>
              <a:schemeClr val="accent2"/>
            </a:solidFill>
            <a:ln>
              <a:noFill/>
            </a:ln>
            <a:effectLst/>
          </c:spPr>
          <c:invertIfNegative val="0"/>
          <c:dLbls>
            <c:dLbl>
              <c:idx val="0"/>
              <c:layout>
                <c:manualLayout>
                  <c:x val="4.7365304914150381E-3"/>
                  <c:y val="-8.50058926511178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3B-4C9D-9D9E-7014CD809530}"/>
                </c:ext>
              </c:extLst>
            </c:dLbl>
            <c:dLbl>
              <c:idx val="1"/>
              <c:layout>
                <c:manualLayout>
                  <c:x val="-4.3417694606391449E-17"/>
                  <c:y val="-7.5560793467660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3B-4C9D-9D9E-7014CD809530}"/>
                </c:ext>
              </c:extLst>
            </c:dLbl>
            <c:dLbl>
              <c:idx val="2"/>
              <c:layout>
                <c:manualLayout>
                  <c:x val="0"/>
                  <c:y val="-5.037386231177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3B-4C9D-9D9E-7014CD809530}"/>
                </c:ext>
              </c:extLst>
            </c:dLbl>
            <c:dLbl>
              <c:idx val="3"/>
              <c:layout>
                <c:manualLayout>
                  <c:x val="0"/>
                  <c:y val="-9.4450991834575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3B-4C9D-9D9E-7014CD80953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warmińsko!$I$141:$I$144</c:f>
              <c:strCache>
                <c:ptCount val="4"/>
                <c:pt idx="0">
                  <c:v>Liczba noclegów Turyści zagraniczni bez Ukrainy</c:v>
                </c:pt>
                <c:pt idx="1">
                  <c:v>Liczba noclegów Turyści zagraniczni Ukraina</c:v>
                </c:pt>
                <c:pt idx="2">
                  <c:v>Liczba noclegów Turyści krajowi</c:v>
                </c:pt>
                <c:pt idx="3">
                  <c:v>Liczba noclegów Turyści regionalni</c:v>
                </c:pt>
              </c:strCache>
            </c:strRef>
          </c:cat>
          <c:val>
            <c:numRef>
              <c:f>warmińsko!$K$141:$K$144</c:f>
              <c:numCache>
                <c:formatCode>#,##0</c:formatCode>
                <c:ptCount val="4"/>
                <c:pt idx="0">
                  <c:v>41951.044749908178</c:v>
                </c:pt>
                <c:pt idx="1">
                  <c:v>5879.7463798630124</c:v>
                </c:pt>
                <c:pt idx="2">
                  <c:v>748754.97636094305</c:v>
                </c:pt>
                <c:pt idx="3">
                  <c:v>80539.772135746141</c:v>
                </c:pt>
              </c:numCache>
            </c:numRef>
          </c:val>
          <c:extLst>
            <c:ext xmlns:c16="http://schemas.microsoft.com/office/drawing/2014/chart" uri="{C3380CC4-5D6E-409C-BE32-E72D297353CC}">
              <c16:uniqueId val="{00000005-273B-4C9D-9D9E-7014CD809530}"/>
            </c:ext>
          </c:extLst>
        </c:ser>
        <c:ser>
          <c:idx val="2"/>
          <c:order val="2"/>
          <c:tx>
            <c:strRef>
              <c:f>warmińsko!$L$140</c:f>
              <c:strCache>
                <c:ptCount val="1"/>
                <c:pt idx="0">
                  <c:v>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warmińsko!$I$141:$I$144</c:f>
              <c:strCache>
                <c:ptCount val="4"/>
                <c:pt idx="0">
                  <c:v>Liczba noclegów Turyści zagraniczni bez Ukrainy</c:v>
                </c:pt>
                <c:pt idx="1">
                  <c:v>Liczba noclegów Turyści zagraniczni Ukraina</c:v>
                </c:pt>
                <c:pt idx="2">
                  <c:v>Liczba noclegów Turyści krajowi</c:v>
                </c:pt>
                <c:pt idx="3">
                  <c:v>Liczba noclegów Turyści regionalni</c:v>
                </c:pt>
              </c:strCache>
            </c:strRef>
          </c:cat>
          <c:val>
            <c:numRef>
              <c:f>warmińsko!$L$141:$L$144</c:f>
              <c:numCache>
                <c:formatCode>#,##0</c:formatCode>
                <c:ptCount val="4"/>
                <c:pt idx="0">
                  <c:v>46408.376882181336</c:v>
                </c:pt>
                <c:pt idx="1">
                  <c:v>5300.4545729227775</c:v>
                </c:pt>
                <c:pt idx="2">
                  <c:v>762593.6312119076</c:v>
                </c:pt>
                <c:pt idx="3">
                  <c:v>59799.955145864529</c:v>
                </c:pt>
              </c:numCache>
            </c:numRef>
          </c:val>
          <c:extLst>
            <c:ext xmlns:c16="http://schemas.microsoft.com/office/drawing/2014/chart" uri="{C3380CC4-5D6E-409C-BE32-E72D297353CC}">
              <c16:uniqueId val="{00000006-273B-4C9D-9D9E-7014CD809530}"/>
            </c:ext>
          </c:extLst>
        </c:ser>
        <c:dLbls>
          <c:showLegendKey val="0"/>
          <c:showVal val="0"/>
          <c:showCatName val="0"/>
          <c:showSerName val="0"/>
          <c:showPercent val="0"/>
          <c:showBubbleSize val="0"/>
        </c:dLbls>
        <c:gapWidth val="219"/>
        <c:overlap val="-27"/>
        <c:axId val="829275552"/>
        <c:axId val="829276032"/>
      </c:barChart>
      <c:catAx>
        <c:axId val="82927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829276032"/>
        <c:crosses val="autoZero"/>
        <c:auto val="1"/>
        <c:lblAlgn val="ctr"/>
        <c:lblOffset val="100"/>
        <c:noMultiLvlLbl val="0"/>
      </c:catAx>
      <c:valAx>
        <c:axId val="829276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82927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05416-0775-40D8-87CA-F1261618D363}" type="datetimeFigureOut">
              <a:rPr lang="pl-PL" smtClean="0"/>
              <a:t>03.07.2025</a:t>
            </a:fld>
            <a:endParaRPr lang="pl-PL" dirty="0"/>
          </a:p>
        </p:txBody>
      </p:sp>
      <p:sp>
        <p:nvSpPr>
          <p:cNvPr id="4" name="Symbol zastępczy obrazu slajdu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515D6-6FF9-4B84-8A46-622C13A73CEA}" type="slidenum">
              <a:rPr lang="pl-PL" smtClean="0"/>
              <a:t>‹#›</a:t>
            </a:fld>
            <a:endParaRPr lang="pl-PL" dirty="0"/>
          </a:p>
        </p:txBody>
      </p:sp>
    </p:spTree>
    <p:extLst>
      <p:ext uri="{BB962C8B-B14F-4D97-AF65-F5344CB8AC3E}">
        <p14:creationId xmlns:p14="http://schemas.microsoft.com/office/powerpoint/2010/main" val="284903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lajd tytułow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63093F89-B72A-4B95-B9D9-02F0051923BC}"/>
              </a:ext>
            </a:extLst>
          </p:cNvPr>
          <p:cNvSpPr/>
          <p:nvPr userDrawn="1"/>
        </p:nvSpPr>
        <p:spPr>
          <a:xfrm>
            <a:off x="-12116" y="0"/>
            <a:ext cx="7571791" cy="10691813"/>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1" name="Grafika 10">
            <a:extLst>
              <a:ext uri="{FF2B5EF4-FFF2-40B4-BE49-F238E27FC236}">
                <a16:creationId xmlns:a16="http://schemas.microsoft.com/office/drawing/2014/main" id="{9A1B9FD8-A427-470D-A453-9FFF3D22511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986" t="39909" r="34986" b="33109"/>
          <a:stretch/>
        </p:blipFill>
        <p:spPr>
          <a:xfrm>
            <a:off x="478613" y="649706"/>
            <a:ext cx="6602447" cy="5976085"/>
          </a:xfrm>
          <a:prstGeom prst="rect">
            <a:avLst/>
          </a:prstGeom>
        </p:spPr>
      </p:pic>
      <p:pic>
        <p:nvPicPr>
          <p:cNvPr id="12" name="Obraz 11">
            <a:extLst>
              <a:ext uri="{FF2B5EF4-FFF2-40B4-BE49-F238E27FC236}">
                <a16:creationId xmlns:a16="http://schemas.microsoft.com/office/drawing/2014/main" id="{48477ED9-01B1-4D19-A025-E85D3C67A1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58581" y="3277958"/>
            <a:ext cx="2630395" cy="719580"/>
          </a:xfrm>
          <a:prstGeom prst="rect">
            <a:avLst/>
          </a:prstGeom>
        </p:spPr>
      </p:pic>
      <p:sp>
        <p:nvSpPr>
          <p:cNvPr id="13" name="Symbol zastępczy tekstu 12">
            <a:extLst>
              <a:ext uri="{FF2B5EF4-FFF2-40B4-BE49-F238E27FC236}">
                <a16:creationId xmlns:a16="http://schemas.microsoft.com/office/drawing/2014/main" id="{782EF36E-2E87-494F-A693-6C4A3D0B4D3D}"/>
              </a:ext>
            </a:extLst>
          </p:cNvPr>
          <p:cNvSpPr>
            <a:spLocks noGrp="1"/>
          </p:cNvSpPr>
          <p:nvPr>
            <p:ph type="body" sz="quarter" idx="15" hasCustomPrompt="1"/>
          </p:nvPr>
        </p:nvSpPr>
        <p:spPr>
          <a:xfrm>
            <a:off x="876216" y="7074568"/>
            <a:ext cx="5807242" cy="1167315"/>
          </a:xfrm>
          <a:prstGeom prst="rect">
            <a:avLst/>
          </a:prstGeom>
        </p:spPr>
        <p:txBody>
          <a:bodyPr lIns="0" tIns="0" rIns="0" bIns="0"/>
          <a:lstStyle>
            <a:lvl1pPr marL="0" indent="0" algn="l">
              <a:lnSpc>
                <a:spcPct val="150000"/>
              </a:lnSpc>
              <a:buNone/>
              <a:defRPr sz="16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raportu]</a:t>
            </a:r>
          </a:p>
        </p:txBody>
      </p:sp>
      <p:sp>
        <p:nvSpPr>
          <p:cNvPr id="14" name="Symbol zastępczy tekstu 2">
            <a:extLst>
              <a:ext uri="{FF2B5EF4-FFF2-40B4-BE49-F238E27FC236}">
                <a16:creationId xmlns:a16="http://schemas.microsoft.com/office/drawing/2014/main" id="{04980DAB-D996-4C15-9188-84A0C2EFEDF1}"/>
              </a:ext>
            </a:extLst>
          </p:cNvPr>
          <p:cNvSpPr>
            <a:spLocks noGrp="1"/>
          </p:cNvSpPr>
          <p:nvPr>
            <p:ph type="body" sz="quarter" idx="16" hasCustomPrompt="1"/>
          </p:nvPr>
        </p:nvSpPr>
        <p:spPr>
          <a:xfrm>
            <a:off x="876217" y="8501560"/>
            <a:ext cx="5807242" cy="574112"/>
          </a:xfrm>
          <a:prstGeom prst="rect">
            <a:avLst/>
          </a:prstGeom>
        </p:spPr>
        <p:txBody>
          <a:bodyPr lIns="0" tIns="0" rIns="0" bIns="0"/>
          <a:lstStyle>
            <a:lvl1pPr marL="0" indent="0">
              <a:lnSpc>
                <a:spcPct val="150000"/>
              </a:lnSpc>
              <a:buNone/>
              <a:defRPr sz="1200">
                <a:solidFill>
                  <a:schemeClr val="bg1"/>
                </a:solidFill>
              </a:defRPr>
            </a:lvl1pPr>
          </a:lstStyle>
          <a:p>
            <a:pPr lvl="0"/>
            <a:r>
              <a:rPr lang="pl-PL" dirty="0"/>
              <a:t>[dla kogo]</a:t>
            </a:r>
          </a:p>
        </p:txBody>
      </p:sp>
      <p:sp>
        <p:nvSpPr>
          <p:cNvPr id="15" name="Symbol zastępczy tekstu 13">
            <a:extLst>
              <a:ext uri="{FF2B5EF4-FFF2-40B4-BE49-F238E27FC236}">
                <a16:creationId xmlns:a16="http://schemas.microsoft.com/office/drawing/2014/main" id="{25FBDDE1-E56D-4203-B3BB-6E211228A4B5}"/>
              </a:ext>
            </a:extLst>
          </p:cNvPr>
          <p:cNvSpPr>
            <a:spLocks noGrp="1"/>
          </p:cNvSpPr>
          <p:nvPr>
            <p:ph type="body" sz="quarter" idx="17" hasCustomPrompt="1"/>
          </p:nvPr>
        </p:nvSpPr>
        <p:spPr>
          <a:xfrm>
            <a:off x="876216" y="9335349"/>
            <a:ext cx="5807242" cy="574112"/>
          </a:xfrm>
          <a:prstGeom prst="rect">
            <a:avLst/>
          </a:prstGeom>
        </p:spPr>
        <p:txBody>
          <a:bodyPr lIns="0" tIns="0" rIns="0" bIns="0"/>
          <a:lstStyle>
            <a:lvl1pPr marL="0" indent="0">
              <a:lnSpc>
                <a:spcPct val="150000"/>
              </a:lnSpc>
              <a:buNone/>
              <a:defRPr sz="1200">
                <a:solidFill>
                  <a:schemeClr val="bg1"/>
                </a:solidFill>
              </a:defRPr>
            </a:lvl1pPr>
          </a:lstStyle>
          <a:p>
            <a:pPr lvl="0"/>
            <a:r>
              <a:rPr lang="pl-PL" dirty="0"/>
              <a:t>[kiedy]</a:t>
            </a:r>
          </a:p>
        </p:txBody>
      </p:sp>
    </p:spTree>
    <p:extLst>
      <p:ext uri="{BB962C8B-B14F-4D97-AF65-F5344CB8AC3E}">
        <p14:creationId xmlns:p14="http://schemas.microsoft.com/office/powerpoint/2010/main" val="398141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4" name="Prostokąt 13">
            <a:extLst>
              <a:ext uri="{FF2B5EF4-FFF2-40B4-BE49-F238E27FC236}">
                <a16:creationId xmlns:a16="http://schemas.microsoft.com/office/drawing/2014/main" id="{5F72C75F-F0C3-42E4-9176-CA1F8C7F89E5}"/>
              </a:ext>
            </a:extLst>
          </p:cNvPr>
          <p:cNvSpPr/>
          <p:nvPr userDrawn="1"/>
        </p:nvSpPr>
        <p:spPr>
          <a:xfrm>
            <a:off x="-12116" y="0"/>
            <a:ext cx="7571791" cy="4421875"/>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5" name="Grafika 14">
            <a:extLst>
              <a:ext uri="{FF2B5EF4-FFF2-40B4-BE49-F238E27FC236}">
                <a16:creationId xmlns:a16="http://schemas.microsoft.com/office/drawing/2014/main" id="{E17A0667-9FC0-48ED-A673-7ED2FF72068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1986" t="39909" r="34986" b="33109"/>
          <a:stretch/>
        </p:blipFill>
        <p:spPr>
          <a:xfrm>
            <a:off x="205244" y="351772"/>
            <a:ext cx="4193317" cy="3795505"/>
          </a:xfrm>
          <a:prstGeom prst="rect">
            <a:avLst/>
          </a:prstGeom>
        </p:spPr>
      </p:pic>
      <p:sp>
        <p:nvSpPr>
          <p:cNvPr id="17" name="pole tekstowe 16">
            <a:extLst>
              <a:ext uri="{FF2B5EF4-FFF2-40B4-BE49-F238E27FC236}">
                <a16:creationId xmlns:a16="http://schemas.microsoft.com/office/drawing/2014/main" id="{AEADE957-1B64-4CD1-A20C-5774E39BBCE9}"/>
              </a:ext>
            </a:extLst>
          </p:cNvPr>
          <p:cNvSpPr txBox="1"/>
          <p:nvPr userDrawn="1"/>
        </p:nvSpPr>
        <p:spPr>
          <a:xfrm>
            <a:off x="4440279" y="1849307"/>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Kontakt</a:t>
            </a:r>
          </a:p>
        </p:txBody>
      </p:sp>
      <p:sp>
        <p:nvSpPr>
          <p:cNvPr id="18" name="pole tekstowe 17">
            <a:extLst>
              <a:ext uri="{FF2B5EF4-FFF2-40B4-BE49-F238E27FC236}">
                <a16:creationId xmlns:a16="http://schemas.microsoft.com/office/drawing/2014/main" id="{0FBE5AA8-F2E5-4B46-A870-EEFAE47D5407}"/>
              </a:ext>
            </a:extLst>
          </p:cNvPr>
          <p:cNvSpPr txBox="1"/>
          <p:nvPr userDrawn="1"/>
        </p:nvSpPr>
        <p:spPr>
          <a:xfrm>
            <a:off x="4440279" y="2200927"/>
            <a:ext cx="2397249" cy="926920"/>
          </a:xfrm>
          <a:prstGeom prst="rect">
            <a:avLst/>
          </a:prstGeom>
          <a:noFill/>
        </p:spPr>
        <p:txBody>
          <a:bodyPr wrap="square" lIns="0" tIns="0" rIns="0" bIns="0" rtlCol="0">
            <a:spAutoFit/>
          </a:bodyPr>
          <a:lstStyle/>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Reklama i badania na podstawie danych</a:t>
            </a:r>
          </a:p>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z mobile</a:t>
            </a:r>
          </a:p>
        </p:txBody>
      </p:sp>
      <p:sp>
        <p:nvSpPr>
          <p:cNvPr id="20" name="Symbol zastępczy tekstu 7">
            <a:extLst>
              <a:ext uri="{FF2B5EF4-FFF2-40B4-BE49-F238E27FC236}">
                <a16:creationId xmlns:a16="http://schemas.microsoft.com/office/drawing/2014/main" id="{FE15365A-E00B-4325-B2DB-F88C9241CD9A}"/>
              </a:ext>
            </a:extLst>
          </p:cNvPr>
          <p:cNvSpPr>
            <a:spLocks noGrp="1"/>
          </p:cNvSpPr>
          <p:nvPr>
            <p:ph type="body" sz="quarter" idx="13" hasCustomPrompt="1"/>
          </p:nvPr>
        </p:nvSpPr>
        <p:spPr>
          <a:xfrm>
            <a:off x="1446539" y="6457852"/>
            <a:ext cx="4666925" cy="429185"/>
          </a:xfrm>
          <a:prstGeom prst="rect">
            <a:avLst/>
          </a:prstGeom>
        </p:spPr>
        <p:txBody>
          <a:bodyPr lIns="0" tIns="0" rIns="0" bIns="0"/>
          <a:lstStyle>
            <a:lvl1pPr marL="0" indent="0" algn="ctr">
              <a:buNone/>
              <a:defRPr sz="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dirty="0"/>
              <a:t>[stanowisko]</a:t>
            </a:r>
          </a:p>
        </p:txBody>
      </p:sp>
      <p:sp>
        <p:nvSpPr>
          <p:cNvPr id="21" name="Symbol zastępczy tekstu 9">
            <a:extLst>
              <a:ext uri="{FF2B5EF4-FFF2-40B4-BE49-F238E27FC236}">
                <a16:creationId xmlns:a16="http://schemas.microsoft.com/office/drawing/2014/main" id="{BEB47C9C-3FB5-43A2-85FA-C61FE30E4317}"/>
              </a:ext>
            </a:extLst>
          </p:cNvPr>
          <p:cNvSpPr>
            <a:spLocks noGrp="1"/>
          </p:cNvSpPr>
          <p:nvPr>
            <p:ph type="body" sz="quarter" idx="14" hasCustomPrompt="1"/>
          </p:nvPr>
        </p:nvSpPr>
        <p:spPr>
          <a:xfrm>
            <a:off x="1446374" y="6970613"/>
            <a:ext cx="4666872" cy="1704975"/>
          </a:xfrm>
          <a:prstGeom prst="rect">
            <a:avLst/>
          </a:prstGeom>
        </p:spPr>
        <p:txBody>
          <a:bodyPr lIns="0" tIns="0" rIns="0" bIns="0"/>
          <a:lstStyle>
            <a:lvl1pPr marL="0" indent="0" algn="ctr">
              <a:buNone/>
              <a:defRPr sz="1400" b="1">
                <a:solidFill>
                  <a:schemeClr val="tx1"/>
                </a:solidFill>
              </a:defRPr>
            </a:lvl1pPr>
          </a:lstStyle>
          <a:p>
            <a:pPr lvl="0"/>
            <a:r>
              <a:rPr lang="pl-PL" dirty="0"/>
              <a:t>+ 48 [telefon]</a:t>
            </a:r>
          </a:p>
          <a:p>
            <a:pPr lvl="0"/>
            <a:r>
              <a:rPr lang="pl-PL" dirty="0"/>
              <a:t>[mail]</a:t>
            </a:r>
          </a:p>
          <a:p>
            <a:pPr lvl="0"/>
            <a:r>
              <a:rPr lang="pl-PL" dirty="0"/>
              <a:t>Selectivv.com</a:t>
            </a:r>
          </a:p>
        </p:txBody>
      </p:sp>
      <p:sp>
        <p:nvSpPr>
          <p:cNvPr id="22" name="Symbol zastępczy tekstu 7">
            <a:extLst>
              <a:ext uri="{FF2B5EF4-FFF2-40B4-BE49-F238E27FC236}">
                <a16:creationId xmlns:a16="http://schemas.microsoft.com/office/drawing/2014/main" id="{5D52DE60-AE2E-49FD-A9B2-23C933485C88}"/>
              </a:ext>
            </a:extLst>
          </p:cNvPr>
          <p:cNvSpPr>
            <a:spLocks noGrp="1"/>
          </p:cNvSpPr>
          <p:nvPr>
            <p:ph type="body" sz="quarter" idx="15" hasCustomPrompt="1"/>
          </p:nvPr>
        </p:nvSpPr>
        <p:spPr>
          <a:xfrm>
            <a:off x="1446374" y="5941166"/>
            <a:ext cx="4666925" cy="429185"/>
          </a:xfrm>
          <a:prstGeom prst="rect">
            <a:avLst/>
          </a:prstGeom>
        </p:spPr>
        <p:txBody>
          <a:bodyPr lIns="0" tIns="0" rIns="0" bIns="0"/>
          <a:lstStyle>
            <a:lvl1pPr marL="0" indent="0" algn="ctr">
              <a:buNone/>
              <a:defRPr sz="1400" b="1">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dirty="0"/>
              <a:t>[stanowisko]</a:t>
            </a:r>
          </a:p>
        </p:txBody>
      </p:sp>
    </p:spTree>
    <p:extLst>
      <p:ext uri="{BB962C8B-B14F-4D97-AF65-F5344CB8AC3E}">
        <p14:creationId xmlns:p14="http://schemas.microsoft.com/office/powerpoint/2010/main" val="142373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4" name="Prostokąt 13">
            <a:extLst>
              <a:ext uri="{FF2B5EF4-FFF2-40B4-BE49-F238E27FC236}">
                <a16:creationId xmlns:a16="http://schemas.microsoft.com/office/drawing/2014/main" id="{5F72C75F-F0C3-42E4-9176-CA1F8C7F89E5}"/>
              </a:ext>
            </a:extLst>
          </p:cNvPr>
          <p:cNvSpPr/>
          <p:nvPr userDrawn="1"/>
        </p:nvSpPr>
        <p:spPr>
          <a:xfrm>
            <a:off x="-12116" y="0"/>
            <a:ext cx="7571791" cy="4421875"/>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5" name="Grafika 14">
            <a:extLst>
              <a:ext uri="{FF2B5EF4-FFF2-40B4-BE49-F238E27FC236}">
                <a16:creationId xmlns:a16="http://schemas.microsoft.com/office/drawing/2014/main" id="{E17A0667-9FC0-48ED-A673-7ED2FF720688}"/>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1986" t="39909" r="34986" b="33109"/>
          <a:stretch/>
        </p:blipFill>
        <p:spPr>
          <a:xfrm>
            <a:off x="205244" y="351772"/>
            <a:ext cx="4193317" cy="3795505"/>
          </a:xfrm>
          <a:prstGeom prst="rect">
            <a:avLst/>
          </a:prstGeom>
        </p:spPr>
      </p:pic>
      <p:sp>
        <p:nvSpPr>
          <p:cNvPr id="17" name="pole tekstowe 16">
            <a:extLst>
              <a:ext uri="{FF2B5EF4-FFF2-40B4-BE49-F238E27FC236}">
                <a16:creationId xmlns:a16="http://schemas.microsoft.com/office/drawing/2014/main" id="{AEADE957-1B64-4CD1-A20C-5774E39BBCE9}"/>
              </a:ext>
            </a:extLst>
          </p:cNvPr>
          <p:cNvSpPr txBox="1"/>
          <p:nvPr userDrawn="1"/>
        </p:nvSpPr>
        <p:spPr>
          <a:xfrm>
            <a:off x="4440279" y="1849307"/>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Kontakt</a:t>
            </a:r>
          </a:p>
        </p:txBody>
      </p:sp>
      <p:sp>
        <p:nvSpPr>
          <p:cNvPr id="18" name="pole tekstowe 17">
            <a:extLst>
              <a:ext uri="{FF2B5EF4-FFF2-40B4-BE49-F238E27FC236}">
                <a16:creationId xmlns:a16="http://schemas.microsoft.com/office/drawing/2014/main" id="{0FBE5AA8-F2E5-4B46-A870-EEFAE47D5407}"/>
              </a:ext>
            </a:extLst>
          </p:cNvPr>
          <p:cNvSpPr txBox="1"/>
          <p:nvPr userDrawn="1"/>
        </p:nvSpPr>
        <p:spPr>
          <a:xfrm>
            <a:off x="4440279" y="2200927"/>
            <a:ext cx="2397249" cy="926920"/>
          </a:xfrm>
          <a:prstGeom prst="rect">
            <a:avLst/>
          </a:prstGeom>
          <a:noFill/>
        </p:spPr>
        <p:txBody>
          <a:bodyPr wrap="square" lIns="0" tIns="0" rIns="0" bIns="0" rtlCol="0">
            <a:spAutoFit/>
          </a:bodyPr>
          <a:lstStyle/>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Reklama i badania na podstawie danych</a:t>
            </a:r>
          </a:p>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z mobile</a:t>
            </a:r>
          </a:p>
        </p:txBody>
      </p:sp>
      <p:sp>
        <p:nvSpPr>
          <p:cNvPr id="20" name="Symbol zastępczy tekstu 7">
            <a:extLst>
              <a:ext uri="{FF2B5EF4-FFF2-40B4-BE49-F238E27FC236}">
                <a16:creationId xmlns:a16="http://schemas.microsoft.com/office/drawing/2014/main" id="{FE15365A-E00B-4325-B2DB-F88C9241CD9A}"/>
              </a:ext>
            </a:extLst>
          </p:cNvPr>
          <p:cNvSpPr>
            <a:spLocks noGrp="1"/>
          </p:cNvSpPr>
          <p:nvPr>
            <p:ph type="body" sz="quarter" idx="13" hasCustomPrompt="1"/>
          </p:nvPr>
        </p:nvSpPr>
        <p:spPr>
          <a:xfrm>
            <a:off x="1446539" y="6457852"/>
            <a:ext cx="4666925" cy="429185"/>
          </a:xfrm>
          <a:prstGeom prst="rect">
            <a:avLst/>
          </a:prstGeom>
        </p:spPr>
        <p:txBody>
          <a:bodyPr lIns="0" tIns="0" rIns="0" bIns="0"/>
          <a:lstStyle>
            <a:lvl1pPr marL="0" indent="0" algn="ctr">
              <a:buNone/>
              <a:defRPr sz="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Project Manager of Data Tank</a:t>
            </a:r>
            <a:endParaRPr lang="pl-PL" dirty="0"/>
          </a:p>
        </p:txBody>
      </p:sp>
      <p:sp>
        <p:nvSpPr>
          <p:cNvPr id="21" name="Symbol zastępczy tekstu 9">
            <a:extLst>
              <a:ext uri="{FF2B5EF4-FFF2-40B4-BE49-F238E27FC236}">
                <a16:creationId xmlns:a16="http://schemas.microsoft.com/office/drawing/2014/main" id="{BEB47C9C-3FB5-43A2-85FA-C61FE30E4317}"/>
              </a:ext>
            </a:extLst>
          </p:cNvPr>
          <p:cNvSpPr>
            <a:spLocks noGrp="1"/>
          </p:cNvSpPr>
          <p:nvPr>
            <p:ph type="body" sz="quarter" idx="14" hasCustomPrompt="1"/>
          </p:nvPr>
        </p:nvSpPr>
        <p:spPr>
          <a:xfrm>
            <a:off x="1446374" y="6970613"/>
            <a:ext cx="4666872" cy="1704975"/>
          </a:xfrm>
          <a:prstGeom prst="rect">
            <a:avLst/>
          </a:prstGeom>
        </p:spPr>
        <p:txBody>
          <a:bodyPr lIns="0" tIns="0" rIns="0" bIns="0"/>
          <a:lstStyle>
            <a:lvl1pPr marL="0" indent="0" algn="ctr">
              <a:buNone/>
              <a:defRPr sz="1400" b="1">
                <a:solidFill>
                  <a:schemeClr val="tx1"/>
                </a:solidFill>
              </a:defRPr>
            </a:lvl1pPr>
          </a:lstStyle>
          <a:p>
            <a:pPr lvl="0"/>
            <a:r>
              <a:rPr lang="pl-PL" dirty="0"/>
              <a:t>+ 48 511 195 338</a:t>
            </a:r>
          </a:p>
          <a:p>
            <a:pPr lvl="0"/>
            <a:r>
              <a:rPr lang="pl-PL" dirty="0"/>
              <a:t>kr@selectivv.com</a:t>
            </a:r>
          </a:p>
          <a:p>
            <a:pPr lvl="0"/>
            <a:r>
              <a:rPr lang="pl-PL" dirty="0"/>
              <a:t>Selectivv.com</a:t>
            </a:r>
          </a:p>
        </p:txBody>
      </p:sp>
      <p:sp>
        <p:nvSpPr>
          <p:cNvPr id="22" name="Symbol zastępczy tekstu 7">
            <a:extLst>
              <a:ext uri="{FF2B5EF4-FFF2-40B4-BE49-F238E27FC236}">
                <a16:creationId xmlns:a16="http://schemas.microsoft.com/office/drawing/2014/main" id="{5D52DE60-AE2E-49FD-A9B2-23C933485C88}"/>
              </a:ext>
            </a:extLst>
          </p:cNvPr>
          <p:cNvSpPr>
            <a:spLocks noGrp="1"/>
          </p:cNvSpPr>
          <p:nvPr>
            <p:ph type="body" sz="quarter" idx="15" hasCustomPrompt="1"/>
          </p:nvPr>
        </p:nvSpPr>
        <p:spPr>
          <a:xfrm>
            <a:off x="1446374" y="5941166"/>
            <a:ext cx="4666925" cy="429185"/>
          </a:xfrm>
          <a:prstGeom prst="rect">
            <a:avLst/>
          </a:prstGeom>
        </p:spPr>
        <p:txBody>
          <a:bodyPr lIns="0" tIns="0" rIns="0" bIns="0"/>
          <a:lstStyle>
            <a:lvl1pPr marL="0" indent="0" algn="ctr">
              <a:buNone/>
              <a:defRPr sz="1400" b="1">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dirty="0"/>
              <a:t>Katarzyna </a:t>
            </a:r>
            <a:r>
              <a:rPr lang="pl-PL" dirty="0" err="1"/>
              <a:t>Rode</a:t>
            </a:r>
            <a:endParaRPr lang="pl-PL" dirty="0"/>
          </a:p>
        </p:txBody>
      </p:sp>
    </p:spTree>
    <p:extLst>
      <p:ext uri="{BB962C8B-B14F-4D97-AF65-F5344CB8AC3E}">
        <p14:creationId xmlns:p14="http://schemas.microsoft.com/office/powerpoint/2010/main" val="3047146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ajd tytułow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63093F89-B72A-4B95-B9D9-02F0051923BC}"/>
              </a:ext>
            </a:extLst>
          </p:cNvPr>
          <p:cNvSpPr/>
          <p:nvPr userDrawn="1"/>
        </p:nvSpPr>
        <p:spPr>
          <a:xfrm>
            <a:off x="-12116" y="0"/>
            <a:ext cx="7571791" cy="10691813"/>
          </a:xfrm>
          <a:prstGeom prst="rect">
            <a:avLst/>
          </a:prstGeom>
          <a:gradFill>
            <a:gsLst>
              <a:gs pos="0">
                <a:schemeClr val="accent3"/>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0" name="Grafika 9">
            <a:extLst>
              <a:ext uri="{FF2B5EF4-FFF2-40B4-BE49-F238E27FC236}">
                <a16:creationId xmlns:a16="http://schemas.microsoft.com/office/drawing/2014/main" id="{693F5BEA-8AB5-4970-80A2-916AC2F85C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303" y="509957"/>
            <a:ext cx="6708924" cy="6192853"/>
          </a:xfrm>
          <a:prstGeom prst="rect">
            <a:avLst/>
          </a:prstGeom>
        </p:spPr>
      </p:pic>
      <p:pic>
        <p:nvPicPr>
          <p:cNvPr id="12" name="Obraz 11">
            <a:extLst>
              <a:ext uri="{FF2B5EF4-FFF2-40B4-BE49-F238E27FC236}">
                <a16:creationId xmlns:a16="http://schemas.microsoft.com/office/drawing/2014/main" id="{48477ED9-01B1-4D19-A025-E85D3C67A1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58581" y="3277958"/>
            <a:ext cx="2630395" cy="719580"/>
          </a:xfrm>
          <a:prstGeom prst="rect">
            <a:avLst/>
          </a:prstGeom>
        </p:spPr>
      </p:pic>
      <p:sp>
        <p:nvSpPr>
          <p:cNvPr id="13" name="Symbol zastępczy tekstu 12">
            <a:extLst>
              <a:ext uri="{FF2B5EF4-FFF2-40B4-BE49-F238E27FC236}">
                <a16:creationId xmlns:a16="http://schemas.microsoft.com/office/drawing/2014/main" id="{782EF36E-2E87-494F-A693-6C4A3D0B4D3D}"/>
              </a:ext>
            </a:extLst>
          </p:cNvPr>
          <p:cNvSpPr>
            <a:spLocks noGrp="1"/>
          </p:cNvSpPr>
          <p:nvPr>
            <p:ph type="body" sz="quarter" idx="15" hasCustomPrompt="1"/>
          </p:nvPr>
        </p:nvSpPr>
        <p:spPr>
          <a:xfrm>
            <a:off x="876216" y="7074568"/>
            <a:ext cx="5807242" cy="1167315"/>
          </a:xfrm>
          <a:prstGeom prst="rect">
            <a:avLst/>
          </a:prstGeom>
        </p:spPr>
        <p:txBody>
          <a:bodyPr lIns="0" tIns="0" rIns="0" bIns="0"/>
          <a:lstStyle>
            <a:lvl1pPr marL="0" indent="0" algn="l">
              <a:lnSpc>
                <a:spcPct val="150000"/>
              </a:lnSpc>
              <a:buNone/>
              <a:defRPr sz="16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raportu]</a:t>
            </a:r>
          </a:p>
        </p:txBody>
      </p:sp>
      <p:sp>
        <p:nvSpPr>
          <p:cNvPr id="14" name="Symbol zastępczy tekstu 2">
            <a:extLst>
              <a:ext uri="{FF2B5EF4-FFF2-40B4-BE49-F238E27FC236}">
                <a16:creationId xmlns:a16="http://schemas.microsoft.com/office/drawing/2014/main" id="{04980DAB-D996-4C15-9188-84A0C2EFEDF1}"/>
              </a:ext>
            </a:extLst>
          </p:cNvPr>
          <p:cNvSpPr>
            <a:spLocks noGrp="1"/>
          </p:cNvSpPr>
          <p:nvPr>
            <p:ph type="body" sz="quarter" idx="16" hasCustomPrompt="1"/>
          </p:nvPr>
        </p:nvSpPr>
        <p:spPr>
          <a:xfrm>
            <a:off x="876217" y="8501560"/>
            <a:ext cx="5807242" cy="574112"/>
          </a:xfrm>
          <a:prstGeom prst="rect">
            <a:avLst/>
          </a:prstGeom>
        </p:spPr>
        <p:txBody>
          <a:bodyPr lIns="0" tIns="0" rIns="0" bIns="0"/>
          <a:lstStyle>
            <a:lvl1pPr marL="0" indent="0">
              <a:lnSpc>
                <a:spcPct val="150000"/>
              </a:lnSpc>
              <a:buNone/>
              <a:defRPr sz="1200">
                <a:solidFill>
                  <a:schemeClr val="bg1"/>
                </a:solidFill>
              </a:defRPr>
            </a:lvl1pPr>
          </a:lstStyle>
          <a:p>
            <a:pPr lvl="0"/>
            <a:r>
              <a:rPr lang="pl-PL" dirty="0"/>
              <a:t>[dla kogo]</a:t>
            </a:r>
          </a:p>
        </p:txBody>
      </p:sp>
      <p:sp>
        <p:nvSpPr>
          <p:cNvPr id="15" name="Symbol zastępczy tekstu 13">
            <a:extLst>
              <a:ext uri="{FF2B5EF4-FFF2-40B4-BE49-F238E27FC236}">
                <a16:creationId xmlns:a16="http://schemas.microsoft.com/office/drawing/2014/main" id="{25FBDDE1-E56D-4203-B3BB-6E211228A4B5}"/>
              </a:ext>
            </a:extLst>
          </p:cNvPr>
          <p:cNvSpPr>
            <a:spLocks noGrp="1"/>
          </p:cNvSpPr>
          <p:nvPr>
            <p:ph type="body" sz="quarter" idx="17" hasCustomPrompt="1"/>
          </p:nvPr>
        </p:nvSpPr>
        <p:spPr>
          <a:xfrm>
            <a:off x="876216" y="9335349"/>
            <a:ext cx="5807242" cy="574112"/>
          </a:xfrm>
          <a:prstGeom prst="rect">
            <a:avLst/>
          </a:prstGeom>
        </p:spPr>
        <p:txBody>
          <a:bodyPr lIns="0" tIns="0" rIns="0" bIns="0"/>
          <a:lstStyle>
            <a:lvl1pPr marL="0" indent="0">
              <a:lnSpc>
                <a:spcPct val="150000"/>
              </a:lnSpc>
              <a:buNone/>
              <a:defRPr sz="1200">
                <a:solidFill>
                  <a:schemeClr val="bg1"/>
                </a:solidFill>
              </a:defRPr>
            </a:lvl1pPr>
          </a:lstStyle>
          <a:p>
            <a:pPr lvl="0"/>
            <a:r>
              <a:rPr lang="pl-PL" dirty="0"/>
              <a:t>[kiedy]</a:t>
            </a:r>
          </a:p>
        </p:txBody>
      </p:sp>
    </p:spTree>
    <p:extLst>
      <p:ext uri="{BB962C8B-B14F-4D97-AF65-F5344CB8AC3E}">
        <p14:creationId xmlns:p14="http://schemas.microsoft.com/office/powerpoint/2010/main" val="395482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Prostokąt 10">
            <a:extLst>
              <a:ext uri="{FF2B5EF4-FFF2-40B4-BE49-F238E27FC236}">
                <a16:creationId xmlns:a16="http://schemas.microsoft.com/office/drawing/2014/main" id="{C8D4E3C8-3A9C-4883-8975-C7C12E24DFFF}"/>
              </a:ext>
            </a:extLst>
          </p:cNvPr>
          <p:cNvSpPr/>
          <p:nvPr userDrawn="1"/>
        </p:nvSpPr>
        <p:spPr>
          <a:xfrm>
            <a:off x="-12116" y="0"/>
            <a:ext cx="7571791" cy="3208421"/>
          </a:xfrm>
          <a:prstGeom prst="rect">
            <a:avLst/>
          </a:prstGeom>
          <a:gradFill>
            <a:gsLst>
              <a:gs pos="0">
                <a:schemeClr val="accent3"/>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Symbol zastępczy tekstu 12">
            <a:extLst>
              <a:ext uri="{FF2B5EF4-FFF2-40B4-BE49-F238E27FC236}">
                <a16:creationId xmlns:a16="http://schemas.microsoft.com/office/drawing/2014/main" id="{B7E99213-A4BE-4314-9B2E-CB0AA6BCC8B4}"/>
              </a:ext>
            </a:extLst>
          </p:cNvPr>
          <p:cNvSpPr>
            <a:spLocks noGrp="1"/>
          </p:cNvSpPr>
          <p:nvPr>
            <p:ph type="body" sz="quarter" idx="15" hasCustomPrompt="1"/>
          </p:nvPr>
        </p:nvSpPr>
        <p:spPr>
          <a:xfrm>
            <a:off x="4017675" y="1443789"/>
            <a:ext cx="3336756" cy="1507958"/>
          </a:xfrm>
          <a:prstGeom prst="rect">
            <a:avLst/>
          </a:prstGeom>
        </p:spPr>
        <p:txBody>
          <a:bodyPr lIns="0" tIns="0" rIns="0" bIns="0"/>
          <a:lstStyle>
            <a:lvl1pPr marL="0" indent="0" algn="l">
              <a:lnSpc>
                <a:spcPct val="150000"/>
              </a:lnSpc>
              <a:buNone/>
              <a:defRPr sz="14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raportu]</a:t>
            </a:r>
          </a:p>
        </p:txBody>
      </p:sp>
      <p:sp>
        <p:nvSpPr>
          <p:cNvPr id="14" name="pole tekstowe 13">
            <a:extLst>
              <a:ext uri="{FF2B5EF4-FFF2-40B4-BE49-F238E27FC236}">
                <a16:creationId xmlns:a16="http://schemas.microsoft.com/office/drawing/2014/main" id="{390D8A8B-E23D-4648-87F7-DB41313955BF}"/>
              </a:ext>
            </a:extLst>
          </p:cNvPr>
          <p:cNvSpPr txBox="1"/>
          <p:nvPr userDrawn="1"/>
        </p:nvSpPr>
        <p:spPr>
          <a:xfrm>
            <a:off x="4017675" y="1006368"/>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O raporcie</a:t>
            </a:r>
          </a:p>
        </p:txBody>
      </p:sp>
      <p:sp>
        <p:nvSpPr>
          <p:cNvPr id="15" name="Symbol zastępczy tekstu 2">
            <a:extLst>
              <a:ext uri="{FF2B5EF4-FFF2-40B4-BE49-F238E27FC236}">
                <a16:creationId xmlns:a16="http://schemas.microsoft.com/office/drawing/2014/main" id="{21AFF2A5-1D37-4A60-A91D-F19BD5DA067D}"/>
              </a:ext>
            </a:extLst>
          </p:cNvPr>
          <p:cNvSpPr>
            <a:spLocks noGrp="1"/>
          </p:cNvSpPr>
          <p:nvPr>
            <p:ph type="body" sz="quarter" idx="13"/>
          </p:nvPr>
        </p:nvSpPr>
        <p:spPr>
          <a:xfrm>
            <a:off x="0" y="3208418"/>
            <a:ext cx="7571791" cy="6986461"/>
          </a:xfrm>
          <a:prstGeom prst="rect">
            <a:avLst/>
          </a:prstGeom>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pic>
        <p:nvPicPr>
          <p:cNvPr id="17" name="Grafika 16">
            <a:extLst>
              <a:ext uri="{FF2B5EF4-FFF2-40B4-BE49-F238E27FC236}">
                <a16:creationId xmlns:a16="http://schemas.microsoft.com/office/drawing/2014/main" id="{3BBA5F0F-9AF0-4C5D-9DBD-01557930AC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703" y="22989"/>
            <a:ext cx="3373838" cy="3114312"/>
          </a:xfrm>
          <a:prstGeom prst="rect">
            <a:avLst/>
          </a:prstGeom>
        </p:spPr>
      </p:pic>
    </p:spTree>
    <p:extLst>
      <p:ext uri="{BB962C8B-B14F-4D97-AF65-F5344CB8AC3E}">
        <p14:creationId xmlns:p14="http://schemas.microsoft.com/office/powerpoint/2010/main" val="79699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Prostokąt 10">
            <a:extLst>
              <a:ext uri="{FF2B5EF4-FFF2-40B4-BE49-F238E27FC236}">
                <a16:creationId xmlns:a16="http://schemas.microsoft.com/office/drawing/2014/main" id="{C8D4E3C8-3A9C-4883-8975-C7C12E24DFFF}"/>
              </a:ext>
            </a:extLst>
          </p:cNvPr>
          <p:cNvSpPr/>
          <p:nvPr userDrawn="1"/>
        </p:nvSpPr>
        <p:spPr>
          <a:xfrm>
            <a:off x="-12116" y="0"/>
            <a:ext cx="7571791" cy="3208421"/>
          </a:xfrm>
          <a:prstGeom prst="rect">
            <a:avLst/>
          </a:prstGeom>
          <a:gradFill>
            <a:gsLst>
              <a:gs pos="0">
                <a:schemeClr val="accent3"/>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Symbol zastępczy tekstu 12">
            <a:extLst>
              <a:ext uri="{FF2B5EF4-FFF2-40B4-BE49-F238E27FC236}">
                <a16:creationId xmlns:a16="http://schemas.microsoft.com/office/drawing/2014/main" id="{B7E99213-A4BE-4314-9B2E-CB0AA6BCC8B4}"/>
              </a:ext>
            </a:extLst>
          </p:cNvPr>
          <p:cNvSpPr>
            <a:spLocks noGrp="1"/>
          </p:cNvSpPr>
          <p:nvPr>
            <p:ph type="body" sz="quarter" idx="15" hasCustomPrompt="1"/>
          </p:nvPr>
        </p:nvSpPr>
        <p:spPr>
          <a:xfrm>
            <a:off x="4017675" y="1443789"/>
            <a:ext cx="3336756" cy="1507958"/>
          </a:xfrm>
          <a:prstGeom prst="rect">
            <a:avLst/>
          </a:prstGeom>
        </p:spPr>
        <p:txBody>
          <a:bodyPr lIns="0" tIns="0" rIns="0" bIns="0"/>
          <a:lstStyle>
            <a:lvl1pPr marL="0" indent="0" algn="l">
              <a:lnSpc>
                <a:spcPct val="150000"/>
              </a:lnSpc>
              <a:buNone/>
              <a:defRPr sz="14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raportu]</a:t>
            </a:r>
          </a:p>
        </p:txBody>
      </p:sp>
      <p:sp>
        <p:nvSpPr>
          <p:cNvPr id="14" name="pole tekstowe 13">
            <a:extLst>
              <a:ext uri="{FF2B5EF4-FFF2-40B4-BE49-F238E27FC236}">
                <a16:creationId xmlns:a16="http://schemas.microsoft.com/office/drawing/2014/main" id="{390D8A8B-E23D-4648-87F7-DB41313955BF}"/>
              </a:ext>
            </a:extLst>
          </p:cNvPr>
          <p:cNvSpPr txBox="1"/>
          <p:nvPr userDrawn="1"/>
        </p:nvSpPr>
        <p:spPr>
          <a:xfrm>
            <a:off x="4017675" y="1006368"/>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Zawartość</a:t>
            </a:r>
          </a:p>
        </p:txBody>
      </p:sp>
      <p:sp>
        <p:nvSpPr>
          <p:cNvPr id="15" name="Symbol zastępczy tekstu 2">
            <a:extLst>
              <a:ext uri="{FF2B5EF4-FFF2-40B4-BE49-F238E27FC236}">
                <a16:creationId xmlns:a16="http://schemas.microsoft.com/office/drawing/2014/main" id="{21AFF2A5-1D37-4A60-A91D-F19BD5DA067D}"/>
              </a:ext>
            </a:extLst>
          </p:cNvPr>
          <p:cNvSpPr>
            <a:spLocks noGrp="1"/>
          </p:cNvSpPr>
          <p:nvPr>
            <p:ph type="body" sz="quarter" idx="13"/>
          </p:nvPr>
        </p:nvSpPr>
        <p:spPr>
          <a:xfrm>
            <a:off x="0" y="3208418"/>
            <a:ext cx="7559675" cy="6986461"/>
          </a:xfrm>
          <a:prstGeom prst="rect">
            <a:avLst/>
          </a:prstGeom>
        </p:spPr>
        <p:txBody>
          <a:bodyPr lIns="360000" tIns="360000" rIns="360000" bIns="180000" numCol="1" spcCol="360000">
            <a:normAutofit/>
          </a:bodyPr>
          <a:lstStyle>
            <a:lvl1pPr marL="228600" indent="-228600" algn="just">
              <a:lnSpc>
                <a:spcPct val="150000"/>
              </a:lnSpc>
              <a:buFont typeface="+mj-lt"/>
              <a:buAutoNum type="arabicPeriod"/>
              <a:defRPr sz="1200"/>
            </a:lvl1pPr>
          </a:lstStyle>
          <a:p>
            <a:pPr lvl="0"/>
            <a:endParaRPr lang="pl-PL" dirty="0"/>
          </a:p>
        </p:txBody>
      </p:sp>
      <p:pic>
        <p:nvPicPr>
          <p:cNvPr id="16" name="Grafika 15">
            <a:extLst>
              <a:ext uri="{FF2B5EF4-FFF2-40B4-BE49-F238E27FC236}">
                <a16:creationId xmlns:a16="http://schemas.microsoft.com/office/drawing/2014/main" id="{6CA3B77C-68BF-4CAB-957A-308AEACCFD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703" y="22989"/>
            <a:ext cx="3373838" cy="3114312"/>
          </a:xfrm>
          <a:prstGeom prst="rect">
            <a:avLst/>
          </a:prstGeom>
        </p:spPr>
      </p:pic>
    </p:spTree>
    <p:extLst>
      <p:ext uri="{BB962C8B-B14F-4D97-AF65-F5344CB8AC3E}">
        <p14:creationId xmlns:p14="http://schemas.microsoft.com/office/powerpoint/2010/main" val="1719171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6" name="Symbol zastępczy tekstu 2">
            <a:extLst>
              <a:ext uri="{FF2B5EF4-FFF2-40B4-BE49-F238E27FC236}">
                <a16:creationId xmlns:a16="http://schemas.microsoft.com/office/drawing/2014/main" id="{9DEDECBB-5B2D-461E-BE7A-DDD29E280F78}"/>
              </a:ext>
            </a:extLst>
          </p:cNvPr>
          <p:cNvSpPr>
            <a:spLocks noGrp="1"/>
          </p:cNvSpPr>
          <p:nvPr>
            <p:ph type="body" sz="quarter" idx="13"/>
          </p:nvPr>
        </p:nvSpPr>
        <p:spPr>
          <a:xfrm>
            <a:off x="205242" y="1671833"/>
            <a:ext cx="7149189" cy="8474669"/>
          </a:xfrm>
          <a:prstGeom prst="rect">
            <a:avLst/>
          </a:prstGeom>
          <a:ln w="25400">
            <a:solidFill>
              <a:schemeClr val="accent3"/>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pic>
        <p:nvPicPr>
          <p:cNvPr id="16" name="Obraz 15" descr="Obraz zawierający piłka&#10;&#10;Opis wygenerowany automatycznie">
            <a:extLst>
              <a:ext uri="{FF2B5EF4-FFF2-40B4-BE49-F238E27FC236}">
                <a16:creationId xmlns:a16="http://schemas.microsoft.com/office/drawing/2014/main" id="{72D43C6A-5259-4BD1-9052-BA775BBC93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818" y="280580"/>
            <a:ext cx="1281202" cy="1182733"/>
          </a:xfrm>
          <a:prstGeom prst="rect">
            <a:avLst/>
          </a:prstGeom>
        </p:spPr>
      </p:pic>
    </p:spTree>
    <p:extLst>
      <p:ext uri="{BB962C8B-B14F-4D97-AF65-F5344CB8AC3E}">
        <p14:creationId xmlns:p14="http://schemas.microsoft.com/office/powerpoint/2010/main" val="274374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sp>
        <p:nvSpPr>
          <p:cNvPr id="14" name="Symbol zastępczy tekstu 2">
            <a:extLst>
              <a:ext uri="{FF2B5EF4-FFF2-40B4-BE49-F238E27FC236}">
                <a16:creationId xmlns:a16="http://schemas.microsoft.com/office/drawing/2014/main" id="{E4E89F55-4A40-4B5D-A593-B9C2B520F15E}"/>
              </a:ext>
            </a:extLst>
          </p:cNvPr>
          <p:cNvSpPr>
            <a:spLocks noGrp="1"/>
          </p:cNvSpPr>
          <p:nvPr>
            <p:ph type="body" sz="quarter" idx="17"/>
          </p:nvPr>
        </p:nvSpPr>
        <p:spPr>
          <a:xfrm>
            <a:off x="205241" y="5486342"/>
            <a:ext cx="7149189" cy="4660160"/>
          </a:xfrm>
          <a:prstGeom prst="rect">
            <a:avLst/>
          </a:prstGeom>
          <a:ln w="25400">
            <a:solidFill>
              <a:schemeClr val="accent3"/>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5" name="Symbol zastępczy zawartości 15">
            <a:extLst>
              <a:ext uri="{FF2B5EF4-FFF2-40B4-BE49-F238E27FC236}">
                <a16:creationId xmlns:a16="http://schemas.microsoft.com/office/drawing/2014/main" id="{BAD17192-0EFB-4918-9D5F-2EBC9C9C5F9F}"/>
              </a:ext>
            </a:extLst>
          </p:cNvPr>
          <p:cNvSpPr>
            <a:spLocks noGrp="1"/>
          </p:cNvSpPr>
          <p:nvPr>
            <p:ph sz="quarter" idx="14"/>
          </p:nvPr>
        </p:nvSpPr>
        <p:spPr>
          <a:xfrm>
            <a:off x="205241" y="1671833"/>
            <a:ext cx="7149188" cy="3674073"/>
          </a:xfrm>
          <a:prstGeom prst="rect">
            <a:avLst/>
          </a:prstGeom>
          <a:ln w="25400">
            <a:solidFill>
              <a:schemeClr val="accent3"/>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16" name="Obraz 15" descr="Obraz zawierający piłka&#10;&#10;Opis wygenerowany automatycznie">
            <a:extLst>
              <a:ext uri="{FF2B5EF4-FFF2-40B4-BE49-F238E27FC236}">
                <a16:creationId xmlns:a16="http://schemas.microsoft.com/office/drawing/2014/main" id="{6C41B46D-7939-42D1-B31D-C541035EEE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818" y="280580"/>
            <a:ext cx="1281202" cy="1182733"/>
          </a:xfrm>
          <a:prstGeom prst="rect">
            <a:avLst/>
          </a:prstGeom>
        </p:spPr>
      </p:pic>
    </p:spTree>
    <p:extLst>
      <p:ext uri="{BB962C8B-B14F-4D97-AF65-F5344CB8AC3E}">
        <p14:creationId xmlns:p14="http://schemas.microsoft.com/office/powerpoint/2010/main" val="1216296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sp>
        <p:nvSpPr>
          <p:cNvPr id="14" name="Symbol zastępczy tekstu 2">
            <a:extLst>
              <a:ext uri="{FF2B5EF4-FFF2-40B4-BE49-F238E27FC236}">
                <a16:creationId xmlns:a16="http://schemas.microsoft.com/office/drawing/2014/main" id="{E4E89F55-4A40-4B5D-A593-B9C2B520F15E}"/>
              </a:ext>
            </a:extLst>
          </p:cNvPr>
          <p:cNvSpPr>
            <a:spLocks noGrp="1"/>
          </p:cNvSpPr>
          <p:nvPr>
            <p:ph type="body" sz="quarter" idx="17"/>
          </p:nvPr>
        </p:nvSpPr>
        <p:spPr>
          <a:xfrm>
            <a:off x="205241" y="7755886"/>
            <a:ext cx="7149189" cy="2390615"/>
          </a:xfrm>
          <a:prstGeom prst="rect">
            <a:avLst/>
          </a:prstGeom>
          <a:ln w="25400">
            <a:solidFill>
              <a:schemeClr val="accent3"/>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5" name="Symbol zastępczy zawartości 15">
            <a:extLst>
              <a:ext uri="{FF2B5EF4-FFF2-40B4-BE49-F238E27FC236}">
                <a16:creationId xmlns:a16="http://schemas.microsoft.com/office/drawing/2014/main" id="{BAD17192-0EFB-4918-9D5F-2EBC9C9C5F9F}"/>
              </a:ext>
            </a:extLst>
          </p:cNvPr>
          <p:cNvSpPr>
            <a:spLocks noGrp="1"/>
          </p:cNvSpPr>
          <p:nvPr>
            <p:ph sz="quarter" idx="14"/>
          </p:nvPr>
        </p:nvSpPr>
        <p:spPr>
          <a:xfrm>
            <a:off x="205241" y="1671833"/>
            <a:ext cx="7149188" cy="5943618"/>
          </a:xfrm>
          <a:prstGeom prst="rect">
            <a:avLst/>
          </a:prstGeom>
          <a:ln w="25400">
            <a:solidFill>
              <a:schemeClr val="accent3"/>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16" name="Obraz 15" descr="Obraz zawierający piłka&#10;&#10;Opis wygenerowany automatycznie">
            <a:extLst>
              <a:ext uri="{FF2B5EF4-FFF2-40B4-BE49-F238E27FC236}">
                <a16:creationId xmlns:a16="http://schemas.microsoft.com/office/drawing/2014/main" id="{A132F586-788C-476B-8A6A-F5E66D3124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818" y="280580"/>
            <a:ext cx="1281202" cy="1182733"/>
          </a:xfrm>
          <a:prstGeom prst="rect">
            <a:avLst/>
          </a:prstGeom>
        </p:spPr>
      </p:pic>
    </p:spTree>
    <p:extLst>
      <p:ext uri="{BB962C8B-B14F-4D97-AF65-F5344CB8AC3E}">
        <p14:creationId xmlns:p14="http://schemas.microsoft.com/office/powerpoint/2010/main" val="912482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sp>
        <p:nvSpPr>
          <p:cNvPr id="14" name="Symbol zastępczy tekstu 2">
            <a:extLst>
              <a:ext uri="{FF2B5EF4-FFF2-40B4-BE49-F238E27FC236}">
                <a16:creationId xmlns:a16="http://schemas.microsoft.com/office/drawing/2014/main" id="{E4E89F55-4A40-4B5D-A593-B9C2B520F15E}"/>
              </a:ext>
            </a:extLst>
          </p:cNvPr>
          <p:cNvSpPr>
            <a:spLocks noGrp="1"/>
          </p:cNvSpPr>
          <p:nvPr>
            <p:ph type="body" sz="quarter" idx="17"/>
          </p:nvPr>
        </p:nvSpPr>
        <p:spPr>
          <a:xfrm>
            <a:off x="205241" y="7755886"/>
            <a:ext cx="7149189" cy="2390615"/>
          </a:xfrm>
          <a:prstGeom prst="rect">
            <a:avLst/>
          </a:prstGeom>
          <a:ln w="25400">
            <a:solidFill>
              <a:schemeClr val="accent3"/>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5" name="Symbol zastępczy zawartości 15">
            <a:extLst>
              <a:ext uri="{FF2B5EF4-FFF2-40B4-BE49-F238E27FC236}">
                <a16:creationId xmlns:a16="http://schemas.microsoft.com/office/drawing/2014/main" id="{BAD17192-0EFB-4918-9D5F-2EBC9C9C5F9F}"/>
              </a:ext>
            </a:extLst>
          </p:cNvPr>
          <p:cNvSpPr>
            <a:spLocks noGrp="1"/>
          </p:cNvSpPr>
          <p:nvPr>
            <p:ph sz="quarter" idx="14"/>
          </p:nvPr>
        </p:nvSpPr>
        <p:spPr>
          <a:xfrm>
            <a:off x="205241" y="4202881"/>
            <a:ext cx="7149188" cy="3412569"/>
          </a:xfrm>
          <a:prstGeom prst="rect">
            <a:avLst/>
          </a:prstGeom>
          <a:ln w="25400">
            <a:solidFill>
              <a:schemeClr val="accent3"/>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6" name="Symbol zastępczy tekstu 2">
            <a:extLst>
              <a:ext uri="{FF2B5EF4-FFF2-40B4-BE49-F238E27FC236}">
                <a16:creationId xmlns:a16="http://schemas.microsoft.com/office/drawing/2014/main" id="{680C2562-B12E-4231-8A4C-16900CE75970}"/>
              </a:ext>
            </a:extLst>
          </p:cNvPr>
          <p:cNvSpPr>
            <a:spLocks noGrp="1"/>
          </p:cNvSpPr>
          <p:nvPr>
            <p:ph type="body" sz="quarter" idx="18"/>
          </p:nvPr>
        </p:nvSpPr>
        <p:spPr>
          <a:xfrm>
            <a:off x="205240" y="1671832"/>
            <a:ext cx="7149189" cy="2390615"/>
          </a:xfrm>
          <a:prstGeom prst="rect">
            <a:avLst/>
          </a:prstGeom>
          <a:ln w="25400">
            <a:solidFill>
              <a:schemeClr val="accent3"/>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pic>
        <p:nvPicPr>
          <p:cNvPr id="17" name="Obraz 16" descr="Obraz zawierający piłka&#10;&#10;Opis wygenerowany automatycznie">
            <a:extLst>
              <a:ext uri="{FF2B5EF4-FFF2-40B4-BE49-F238E27FC236}">
                <a16:creationId xmlns:a16="http://schemas.microsoft.com/office/drawing/2014/main" id="{BE8386C8-26BF-4767-87AB-ECD1A13CD1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818" y="280580"/>
            <a:ext cx="1281202" cy="1182733"/>
          </a:xfrm>
          <a:prstGeom prst="rect">
            <a:avLst/>
          </a:prstGeom>
        </p:spPr>
      </p:pic>
    </p:spTree>
    <p:extLst>
      <p:ext uri="{BB962C8B-B14F-4D97-AF65-F5344CB8AC3E}">
        <p14:creationId xmlns:p14="http://schemas.microsoft.com/office/powerpoint/2010/main" val="2144105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sp>
        <p:nvSpPr>
          <p:cNvPr id="16" name="Symbol zastępczy zawartości 15">
            <a:extLst>
              <a:ext uri="{FF2B5EF4-FFF2-40B4-BE49-F238E27FC236}">
                <a16:creationId xmlns:a16="http://schemas.microsoft.com/office/drawing/2014/main" id="{7F227F35-2238-42EE-9C2B-7C4086A2F1AF}"/>
              </a:ext>
            </a:extLst>
          </p:cNvPr>
          <p:cNvSpPr>
            <a:spLocks noGrp="1"/>
          </p:cNvSpPr>
          <p:nvPr>
            <p:ph sz="quarter" idx="14"/>
          </p:nvPr>
        </p:nvSpPr>
        <p:spPr>
          <a:xfrm>
            <a:off x="205241" y="1671833"/>
            <a:ext cx="7149188" cy="8474668"/>
          </a:xfrm>
          <a:prstGeom prst="rect">
            <a:avLst/>
          </a:prstGeom>
          <a:ln w="25400">
            <a:solidFill>
              <a:schemeClr val="accent3"/>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14" name="Obraz 13" descr="Obraz zawierający piłka&#10;&#10;Opis wygenerowany automatycznie">
            <a:extLst>
              <a:ext uri="{FF2B5EF4-FFF2-40B4-BE49-F238E27FC236}">
                <a16:creationId xmlns:a16="http://schemas.microsoft.com/office/drawing/2014/main" id="{4C540DD5-2AF6-4C7E-A368-7778C04BF8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818" y="280580"/>
            <a:ext cx="1281202" cy="1182733"/>
          </a:xfrm>
          <a:prstGeom prst="rect">
            <a:avLst/>
          </a:prstGeom>
        </p:spPr>
      </p:pic>
    </p:spTree>
    <p:extLst>
      <p:ext uri="{BB962C8B-B14F-4D97-AF65-F5344CB8AC3E}">
        <p14:creationId xmlns:p14="http://schemas.microsoft.com/office/powerpoint/2010/main" val="358849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Prostokąt 10">
            <a:extLst>
              <a:ext uri="{FF2B5EF4-FFF2-40B4-BE49-F238E27FC236}">
                <a16:creationId xmlns:a16="http://schemas.microsoft.com/office/drawing/2014/main" id="{C8D4E3C8-3A9C-4883-8975-C7C12E24DFFF}"/>
              </a:ext>
            </a:extLst>
          </p:cNvPr>
          <p:cNvSpPr/>
          <p:nvPr userDrawn="1"/>
        </p:nvSpPr>
        <p:spPr>
          <a:xfrm>
            <a:off x="-12116" y="0"/>
            <a:ext cx="7571791" cy="3208421"/>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2" name="Grafika 11">
            <a:extLst>
              <a:ext uri="{FF2B5EF4-FFF2-40B4-BE49-F238E27FC236}">
                <a16:creationId xmlns:a16="http://schemas.microsoft.com/office/drawing/2014/main" id="{A65AAB2C-C16D-482C-AC64-FF6508EC77CF}"/>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1986" t="39909" r="34986" b="33109"/>
          <a:stretch/>
        </p:blipFill>
        <p:spPr>
          <a:xfrm>
            <a:off x="205244" y="94107"/>
            <a:ext cx="3336757" cy="3020205"/>
          </a:xfrm>
          <a:prstGeom prst="rect">
            <a:avLst/>
          </a:prstGeom>
        </p:spPr>
      </p:pic>
      <p:sp>
        <p:nvSpPr>
          <p:cNvPr id="13" name="Symbol zastępczy tekstu 12">
            <a:extLst>
              <a:ext uri="{FF2B5EF4-FFF2-40B4-BE49-F238E27FC236}">
                <a16:creationId xmlns:a16="http://schemas.microsoft.com/office/drawing/2014/main" id="{B7E99213-A4BE-4314-9B2E-CB0AA6BCC8B4}"/>
              </a:ext>
            </a:extLst>
          </p:cNvPr>
          <p:cNvSpPr>
            <a:spLocks noGrp="1"/>
          </p:cNvSpPr>
          <p:nvPr>
            <p:ph type="body" sz="quarter" idx="15" hasCustomPrompt="1"/>
          </p:nvPr>
        </p:nvSpPr>
        <p:spPr>
          <a:xfrm>
            <a:off x="4017675" y="1443789"/>
            <a:ext cx="3336756" cy="1507958"/>
          </a:xfrm>
          <a:prstGeom prst="rect">
            <a:avLst/>
          </a:prstGeom>
        </p:spPr>
        <p:txBody>
          <a:bodyPr lIns="0" tIns="0" rIns="0" bIns="0"/>
          <a:lstStyle>
            <a:lvl1pPr marL="0" indent="0" algn="l">
              <a:lnSpc>
                <a:spcPct val="150000"/>
              </a:lnSpc>
              <a:buNone/>
              <a:defRPr sz="14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raportu]</a:t>
            </a:r>
          </a:p>
        </p:txBody>
      </p:sp>
      <p:sp>
        <p:nvSpPr>
          <p:cNvPr id="14" name="pole tekstowe 13">
            <a:extLst>
              <a:ext uri="{FF2B5EF4-FFF2-40B4-BE49-F238E27FC236}">
                <a16:creationId xmlns:a16="http://schemas.microsoft.com/office/drawing/2014/main" id="{390D8A8B-E23D-4648-87F7-DB41313955BF}"/>
              </a:ext>
            </a:extLst>
          </p:cNvPr>
          <p:cNvSpPr txBox="1"/>
          <p:nvPr userDrawn="1"/>
        </p:nvSpPr>
        <p:spPr>
          <a:xfrm>
            <a:off x="4017675" y="1006368"/>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O raporcie</a:t>
            </a:r>
          </a:p>
        </p:txBody>
      </p:sp>
      <p:sp>
        <p:nvSpPr>
          <p:cNvPr id="15" name="Symbol zastępczy tekstu 2">
            <a:extLst>
              <a:ext uri="{FF2B5EF4-FFF2-40B4-BE49-F238E27FC236}">
                <a16:creationId xmlns:a16="http://schemas.microsoft.com/office/drawing/2014/main" id="{21AFF2A5-1D37-4A60-A91D-F19BD5DA067D}"/>
              </a:ext>
            </a:extLst>
          </p:cNvPr>
          <p:cNvSpPr>
            <a:spLocks noGrp="1"/>
          </p:cNvSpPr>
          <p:nvPr>
            <p:ph type="body" sz="quarter" idx="13"/>
          </p:nvPr>
        </p:nvSpPr>
        <p:spPr>
          <a:xfrm>
            <a:off x="0" y="3208418"/>
            <a:ext cx="7571791" cy="6986461"/>
          </a:xfrm>
          <a:prstGeom prst="rect">
            <a:avLst/>
          </a:prstGeom>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Tree>
    <p:extLst>
      <p:ext uri="{BB962C8B-B14F-4D97-AF65-F5344CB8AC3E}">
        <p14:creationId xmlns:p14="http://schemas.microsoft.com/office/powerpoint/2010/main" val="3968409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pic>
        <p:nvPicPr>
          <p:cNvPr id="14" name="Obraz 13" descr="Obraz zawierający piłka&#10;&#10;Opis wygenerowany automatycznie">
            <a:extLst>
              <a:ext uri="{FF2B5EF4-FFF2-40B4-BE49-F238E27FC236}">
                <a16:creationId xmlns:a16="http://schemas.microsoft.com/office/drawing/2014/main" id="{58607A57-8C4D-4B05-9510-57D95314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818" y="280580"/>
            <a:ext cx="1281202" cy="1182733"/>
          </a:xfrm>
          <a:prstGeom prst="rect">
            <a:avLst/>
          </a:prstGeom>
        </p:spPr>
      </p:pic>
    </p:spTree>
    <p:extLst>
      <p:ext uri="{BB962C8B-B14F-4D97-AF65-F5344CB8AC3E}">
        <p14:creationId xmlns:p14="http://schemas.microsoft.com/office/powerpoint/2010/main" val="2934763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4" name="Prostokąt 13">
            <a:extLst>
              <a:ext uri="{FF2B5EF4-FFF2-40B4-BE49-F238E27FC236}">
                <a16:creationId xmlns:a16="http://schemas.microsoft.com/office/drawing/2014/main" id="{5F72C75F-F0C3-42E4-9176-CA1F8C7F89E5}"/>
              </a:ext>
            </a:extLst>
          </p:cNvPr>
          <p:cNvSpPr/>
          <p:nvPr userDrawn="1"/>
        </p:nvSpPr>
        <p:spPr>
          <a:xfrm>
            <a:off x="-12116" y="0"/>
            <a:ext cx="7571791" cy="4421875"/>
          </a:xfrm>
          <a:prstGeom prst="rect">
            <a:avLst/>
          </a:prstGeom>
          <a:gradFill>
            <a:gsLst>
              <a:gs pos="0">
                <a:schemeClr val="accent3"/>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pole tekstowe 16">
            <a:extLst>
              <a:ext uri="{FF2B5EF4-FFF2-40B4-BE49-F238E27FC236}">
                <a16:creationId xmlns:a16="http://schemas.microsoft.com/office/drawing/2014/main" id="{AEADE957-1B64-4CD1-A20C-5774E39BBCE9}"/>
              </a:ext>
            </a:extLst>
          </p:cNvPr>
          <p:cNvSpPr txBox="1"/>
          <p:nvPr userDrawn="1"/>
        </p:nvSpPr>
        <p:spPr>
          <a:xfrm>
            <a:off x="4440279" y="1849307"/>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Kontakt</a:t>
            </a:r>
          </a:p>
        </p:txBody>
      </p:sp>
      <p:sp>
        <p:nvSpPr>
          <p:cNvPr id="18" name="pole tekstowe 17">
            <a:extLst>
              <a:ext uri="{FF2B5EF4-FFF2-40B4-BE49-F238E27FC236}">
                <a16:creationId xmlns:a16="http://schemas.microsoft.com/office/drawing/2014/main" id="{0FBE5AA8-F2E5-4B46-A870-EEFAE47D5407}"/>
              </a:ext>
            </a:extLst>
          </p:cNvPr>
          <p:cNvSpPr txBox="1"/>
          <p:nvPr userDrawn="1"/>
        </p:nvSpPr>
        <p:spPr>
          <a:xfrm>
            <a:off x="4440279" y="2200927"/>
            <a:ext cx="2397249" cy="926920"/>
          </a:xfrm>
          <a:prstGeom prst="rect">
            <a:avLst/>
          </a:prstGeom>
          <a:noFill/>
        </p:spPr>
        <p:txBody>
          <a:bodyPr wrap="square" lIns="0" tIns="0" rIns="0" bIns="0" rtlCol="0">
            <a:spAutoFit/>
          </a:bodyPr>
          <a:lstStyle/>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Reklama i badania na podstawie danych</a:t>
            </a:r>
          </a:p>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z mobile</a:t>
            </a:r>
          </a:p>
        </p:txBody>
      </p:sp>
      <p:sp>
        <p:nvSpPr>
          <p:cNvPr id="20" name="Symbol zastępczy tekstu 7">
            <a:extLst>
              <a:ext uri="{FF2B5EF4-FFF2-40B4-BE49-F238E27FC236}">
                <a16:creationId xmlns:a16="http://schemas.microsoft.com/office/drawing/2014/main" id="{FE15365A-E00B-4325-B2DB-F88C9241CD9A}"/>
              </a:ext>
            </a:extLst>
          </p:cNvPr>
          <p:cNvSpPr>
            <a:spLocks noGrp="1"/>
          </p:cNvSpPr>
          <p:nvPr>
            <p:ph type="body" sz="quarter" idx="13" hasCustomPrompt="1"/>
          </p:nvPr>
        </p:nvSpPr>
        <p:spPr>
          <a:xfrm>
            <a:off x="1446539" y="6457852"/>
            <a:ext cx="4666925" cy="429185"/>
          </a:xfrm>
          <a:prstGeom prst="rect">
            <a:avLst/>
          </a:prstGeom>
        </p:spPr>
        <p:txBody>
          <a:bodyPr lIns="0" tIns="0" rIns="0" bIns="0"/>
          <a:lstStyle>
            <a:lvl1pPr marL="0" indent="0" algn="ctr">
              <a:buNone/>
              <a:defRPr sz="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dirty="0"/>
              <a:t>[stanowisko]</a:t>
            </a:r>
          </a:p>
        </p:txBody>
      </p:sp>
      <p:sp>
        <p:nvSpPr>
          <p:cNvPr id="21" name="Symbol zastępczy tekstu 9">
            <a:extLst>
              <a:ext uri="{FF2B5EF4-FFF2-40B4-BE49-F238E27FC236}">
                <a16:creationId xmlns:a16="http://schemas.microsoft.com/office/drawing/2014/main" id="{BEB47C9C-3FB5-43A2-85FA-C61FE30E4317}"/>
              </a:ext>
            </a:extLst>
          </p:cNvPr>
          <p:cNvSpPr>
            <a:spLocks noGrp="1"/>
          </p:cNvSpPr>
          <p:nvPr>
            <p:ph type="body" sz="quarter" idx="14" hasCustomPrompt="1"/>
          </p:nvPr>
        </p:nvSpPr>
        <p:spPr>
          <a:xfrm>
            <a:off x="1446374" y="6970613"/>
            <a:ext cx="4666872" cy="1704975"/>
          </a:xfrm>
          <a:prstGeom prst="rect">
            <a:avLst/>
          </a:prstGeom>
        </p:spPr>
        <p:txBody>
          <a:bodyPr lIns="0" tIns="0" rIns="0" bIns="0"/>
          <a:lstStyle>
            <a:lvl1pPr marL="0" indent="0" algn="ctr">
              <a:buNone/>
              <a:defRPr sz="1400" b="1">
                <a:solidFill>
                  <a:schemeClr val="tx1"/>
                </a:solidFill>
              </a:defRPr>
            </a:lvl1pPr>
          </a:lstStyle>
          <a:p>
            <a:pPr lvl="0"/>
            <a:r>
              <a:rPr lang="pl-PL" dirty="0"/>
              <a:t>+ 48 [telefon]</a:t>
            </a:r>
          </a:p>
          <a:p>
            <a:pPr lvl="0"/>
            <a:r>
              <a:rPr lang="pl-PL" dirty="0"/>
              <a:t>[mail]</a:t>
            </a:r>
          </a:p>
          <a:p>
            <a:pPr lvl="0"/>
            <a:r>
              <a:rPr lang="pl-PL" dirty="0"/>
              <a:t>Selectivv.com</a:t>
            </a:r>
          </a:p>
        </p:txBody>
      </p:sp>
      <p:sp>
        <p:nvSpPr>
          <p:cNvPr id="22" name="Symbol zastępczy tekstu 7">
            <a:extLst>
              <a:ext uri="{FF2B5EF4-FFF2-40B4-BE49-F238E27FC236}">
                <a16:creationId xmlns:a16="http://schemas.microsoft.com/office/drawing/2014/main" id="{5D52DE60-AE2E-49FD-A9B2-23C933485C88}"/>
              </a:ext>
            </a:extLst>
          </p:cNvPr>
          <p:cNvSpPr>
            <a:spLocks noGrp="1"/>
          </p:cNvSpPr>
          <p:nvPr>
            <p:ph type="body" sz="quarter" idx="15" hasCustomPrompt="1"/>
          </p:nvPr>
        </p:nvSpPr>
        <p:spPr>
          <a:xfrm>
            <a:off x="1446374" y="5941166"/>
            <a:ext cx="4666925" cy="429185"/>
          </a:xfrm>
          <a:prstGeom prst="rect">
            <a:avLst/>
          </a:prstGeom>
        </p:spPr>
        <p:txBody>
          <a:bodyPr lIns="0" tIns="0" rIns="0" bIns="0"/>
          <a:lstStyle>
            <a:lvl1pPr marL="0" indent="0" algn="ctr">
              <a:buNone/>
              <a:defRPr sz="1400" b="1">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dirty="0"/>
              <a:t>[stanowisko]</a:t>
            </a:r>
          </a:p>
        </p:txBody>
      </p:sp>
      <p:pic>
        <p:nvPicPr>
          <p:cNvPr id="19" name="Grafika 18">
            <a:extLst>
              <a:ext uri="{FF2B5EF4-FFF2-40B4-BE49-F238E27FC236}">
                <a16:creationId xmlns:a16="http://schemas.microsoft.com/office/drawing/2014/main" id="{4F5A7FD3-23DF-4E67-A992-5A597C6F691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603" y="236017"/>
            <a:ext cx="4362598" cy="4027014"/>
          </a:xfrm>
          <a:prstGeom prst="rect">
            <a:avLst/>
          </a:prstGeom>
        </p:spPr>
      </p:pic>
    </p:spTree>
    <p:extLst>
      <p:ext uri="{BB962C8B-B14F-4D97-AF65-F5344CB8AC3E}">
        <p14:creationId xmlns:p14="http://schemas.microsoft.com/office/powerpoint/2010/main" val="329093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4" name="Prostokąt 13">
            <a:extLst>
              <a:ext uri="{FF2B5EF4-FFF2-40B4-BE49-F238E27FC236}">
                <a16:creationId xmlns:a16="http://schemas.microsoft.com/office/drawing/2014/main" id="{5F72C75F-F0C3-42E4-9176-CA1F8C7F89E5}"/>
              </a:ext>
            </a:extLst>
          </p:cNvPr>
          <p:cNvSpPr/>
          <p:nvPr userDrawn="1"/>
        </p:nvSpPr>
        <p:spPr>
          <a:xfrm>
            <a:off x="-12116" y="0"/>
            <a:ext cx="7571791" cy="4421875"/>
          </a:xfrm>
          <a:prstGeom prst="rect">
            <a:avLst/>
          </a:prstGeom>
          <a:gradFill>
            <a:gsLst>
              <a:gs pos="0">
                <a:schemeClr val="accent3"/>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pole tekstowe 16">
            <a:extLst>
              <a:ext uri="{FF2B5EF4-FFF2-40B4-BE49-F238E27FC236}">
                <a16:creationId xmlns:a16="http://schemas.microsoft.com/office/drawing/2014/main" id="{AEADE957-1B64-4CD1-A20C-5774E39BBCE9}"/>
              </a:ext>
            </a:extLst>
          </p:cNvPr>
          <p:cNvSpPr txBox="1"/>
          <p:nvPr userDrawn="1"/>
        </p:nvSpPr>
        <p:spPr>
          <a:xfrm>
            <a:off x="4440279" y="1849307"/>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Kontakt</a:t>
            </a:r>
          </a:p>
        </p:txBody>
      </p:sp>
      <p:sp>
        <p:nvSpPr>
          <p:cNvPr id="18" name="pole tekstowe 17">
            <a:extLst>
              <a:ext uri="{FF2B5EF4-FFF2-40B4-BE49-F238E27FC236}">
                <a16:creationId xmlns:a16="http://schemas.microsoft.com/office/drawing/2014/main" id="{0FBE5AA8-F2E5-4B46-A870-EEFAE47D5407}"/>
              </a:ext>
            </a:extLst>
          </p:cNvPr>
          <p:cNvSpPr txBox="1"/>
          <p:nvPr userDrawn="1"/>
        </p:nvSpPr>
        <p:spPr>
          <a:xfrm>
            <a:off x="4440279" y="2200927"/>
            <a:ext cx="2397249" cy="926920"/>
          </a:xfrm>
          <a:prstGeom prst="rect">
            <a:avLst/>
          </a:prstGeom>
          <a:noFill/>
        </p:spPr>
        <p:txBody>
          <a:bodyPr wrap="square" lIns="0" tIns="0" rIns="0" bIns="0" rtlCol="0">
            <a:spAutoFit/>
          </a:bodyPr>
          <a:lstStyle/>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Reklama i badania na podstawie danych</a:t>
            </a:r>
          </a:p>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z mobile</a:t>
            </a:r>
          </a:p>
        </p:txBody>
      </p:sp>
      <p:sp>
        <p:nvSpPr>
          <p:cNvPr id="20" name="Symbol zastępczy tekstu 7">
            <a:extLst>
              <a:ext uri="{FF2B5EF4-FFF2-40B4-BE49-F238E27FC236}">
                <a16:creationId xmlns:a16="http://schemas.microsoft.com/office/drawing/2014/main" id="{FE15365A-E00B-4325-B2DB-F88C9241CD9A}"/>
              </a:ext>
            </a:extLst>
          </p:cNvPr>
          <p:cNvSpPr>
            <a:spLocks noGrp="1"/>
          </p:cNvSpPr>
          <p:nvPr>
            <p:ph type="body" sz="quarter" idx="13" hasCustomPrompt="1"/>
          </p:nvPr>
        </p:nvSpPr>
        <p:spPr>
          <a:xfrm>
            <a:off x="1446539" y="6457852"/>
            <a:ext cx="4666925" cy="429185"/>
          </a:xfrm>
          <a:prstGeom prst="rect">
            <a:avLst/>
          </a:prstGeom>
        </p:spPr>
        <p:txBody>
          <a:bodyPr lIns="0" tIns="0" rIns="0" bIns="0"/>
          <a:lstStyle>
            <a:lvl1pPr marL="0" indent="0" algn="ctr">
              <a:buNone/>
              <a:defRPr sz="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Project Manager of Data Tank</a:t>
            </a:r>
            <a:endParaRPr lang="pl-PL" dirty="0"/>
          </a:p>
        </p:txBody>
      </p:sp>
      <p:sp>
        <p:nvSpPr>
          <p:cNvPr id="21" name="Symbol zastępczy tekstu 9">
            <a:extLst>
              <a:ext uri="{FF2B5EF4-FFF2-40B4-BE49-F238E27FC236}">
                <a16:creationId xmlns:a16="http://schemas.microsoft.com/office/drawing/2014/main" id="{BEB47C9C-3FB5-43A2-85FA-C61FE30E4317}"/>
              </a:ext>
            </a:extLst>
          </p:cNvPr>
          <p:cNvSpPr>
            <a:spLocks noGrp="1"/>
          </p:cNvSpPr>
          <p:nvPr>
            <p:ph type="body" sz="quarter" idx="14" hasCustomPrompt="1"/>
          </p:nvPr>
        </p:nvSpPr>
        <p:spPr>
          <a:xfrm>
            <a:off x="1446374" y="6970613"/>
            <a:ext cx="4666872" cy="1704975"/>
          </a:xfrm>
          <a:prstGeom prst="rect">
            <a:avLst/>
          </a:prstGeom>
        </p:spPr>
        <p:txBody>
          <a:bodyPr lIns="0" tIns="0" rIns="0" bIns="0"/>
          <a:lstStyle>
            <a:lvl1pPr marL="0" indent="0" algn="ctr">
              <a:buNone/>
              <a:defRPr sz="1400" b="1">
                <a:solidFill>
                  <a:schemeClr val="tx1"/>
                </a:solidFill>
              </a:defRPr>
            </a:lvl1pPr>
          </a:lstStyle>
          <a:p>
            <a:pPr lvl="0"/>
            <a:r>
              <a:rPr lang="pl-PL" dirty="0"/>
              <a:t>+ 48 511 195 338</a:t>
            </a:r>
          </a:p>
          <a:p>
            <a:pPr lvl="0"/>
            <a:r>
              <a:rPr lang="pl-PL" dirty="0"/>
              <a:t>kr@selectivv.com</a:t>
            </a:r>
          </a:p>
          <a:p>
            <a:pPr lvl="0"/>
            <a:r>
              <a:rPr lang="pl-PL" dirty="0"/>
              <a:t>Selectivv.com</a:t>
            </a:r>
          </a:p>
        </p:txBody>
      </p:sp>
      <p:sp>
        <p:nvSpPr>
          <p:cNvPr id="22" name="Symbol zastępczy tekstu 7">
            <a:extLst>
              <a:ext uri="{FF2B5EF4-FFF2-40B4-BE49-F238E27FC236}">
                <a16:creationId xmlns:a16="http://schemas.microsoft.com/office/drawing/2014/main" id="{5D52DE60-AE2E-49FD-A9B2-23C933485C88}"/>
              </a:ext>
            </a:extLst>
          </p:cNvPr>
          <p:cNvSpPr>
            <a:spLocks noGrp="1"/>
          </p:cNvSpPr>
          <p:nvPr>
            <p:ph type="body" sz="quarter" idx="15" hasCustomPrompt="1"/>
          </p:nvPr>
        </p:nvSpPr>
        <p:spPr>
          <a:xfrm>
            <a:off x="1446374" y="5941166"/>
            <a:ext cx="4666925" cy="429185"/>
          </a:xfrm>
          <a:prstGeom prst="rect">
            <a:avLst/>
          </a:prstGeom>
        </p:spPr>
        <p:txBody>
          <a:bodyPr lIns="0" tIns="0" rIns="0" bIns="0"/>
          <a:lstStyle>
            <a:lvl1pPr marL="0" indent="0" algn="ctr">
              <a:buNone/>
              <a:defRPr sz="1400" b="1">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dirty="0"/>
              <a:t>Katarzyna </a:t>
            </a:r>
            <a:r>
              <a:rPr lang="pl-PL" dirty="0" err="1"/>
              <a:t>Rode</a:t>
            </a:r>
            <a:endParaRPr lang="pl-PL" dirty="0"/>
          </a:p>
        </p:txBody>
      </p:sp>
      <p:pic>
        <p:nvPicPr>
          <p:cNvPr id="13" name="Grafika 12">
            <a:extLst>
              <a:ext uri="{FF2B5EF4-FFF2-40B4-BE49-F238E27FC236}">
                <a16:creationId xmlns:a16="http://schemas.microsoft.com/office/drawing/2014/main" id="{B4D6E177-AB12-4F76-9D43-36D7F6BDE2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603" y="236017"/>
            <a:ext cx="4362598" cy="4027014"/>
          </a:xfrm>
          <a:prstGeom prst="rect">
            <a:avLst/>
          </a:prstGeom>
        </p:spPr>
      </p:pic>
    </p:spTree>
    <p:extLst>
      <p:ext uri="{BB962C8B-B14F-4D97-AF65-F5344CB8AC3E}">
        <p14:creationId xmlns:p14="http://schemas.microsoft.com/office/powerpoint/2010/main" val="2851772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ajd tytułow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63093F89-B72A-4B95-B9D9-02F0051923BC}"/>
              </a:ext>
            </a:extLst>
          </p:cNvPr>
          <p:cNvSpPr/>
          <p:nvPr userDrawn="1"/>
        </p:nvSpPr>
        <p:spPr>
          <a:xfrm>
            <a:off x="-12116" y="0"/>
            <a:ext cx="7571791" cy="10691813"/>
          </a:xfrm>
          <a:prstGeom prst="rect">
            <a:avLst/>
          </a:prstGeom>
          <a:gradFill>
            <a:gsLst>
              <a:gs pos="100000">
                <a:schemeClr val="accent6"/>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9" name="Obraz 8">
            <a:extLst>
              <a:ext uri="{FF2B5EF4-FFF2-40B4-BE49-F238E27FC236}">
                <a16:creationId xmlns:a16="http://schemas.microsoft.com/office/drawing/2014/main" id="{50CF8FD8-1928-42B2-88A6-D74232F1E8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303" y="520597"/>
            <a:ext cx="6708924" cy="6193293"/>
          </a:xfrm>
          <a:prstGeom prst="rect">
            <a:avLst/>
          </a:prstGeom>
        </p:spPr>
      </p:pic>
      <p:pic>
        <p:nvPicPr>
          <p:cNvPr id="12" name="Obraz 11">
            <a:extLst>
              <a:ext uri="{FF2B5EF4-FFF2-40B4-BE49-F238E27FC236}">
                <a16:creationId xmlns:a16="http://schemas.microsoft.com/office/drawing/2014/main" id="{48477ED9-01B1-4D19-A025-E85D3C67A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58581" y="3277958"/>
            <a:ext cx="2630395" cy="719580"/>
          </a:xfrm>
          <a:prstGeom prst="rect">
            <a:avLst/>
          </a:prstGeom>
        </p:spPr>
      </p:pic>
      <p:sp>
        <p:nvSpPr>
          <p:cNvPr id="13" name="Symbol zastępczy tekstu 12">
            <a:extLst>
              <a:ext uri="{FF2B5EF4-FFF2-40B4-BE49-F238E27FC236}">
                <a16:creationId xmlns:a16="http://schemas.microsoft.com/office/drawing/2014/main" id="{782EF36E-2E87-494F-A693-6C4A3D0B4D3D}"/>
              </a:ext>
            </a:extLst>
          </p:cNvPr>
          <p:cNvSpPr>
            <a:spLocks noGrp="1"/>
          </p:cNvSpPr>
          <p:nvPr>
            <p:ph type="body" sz="quarter" idx="15" hasCustomPrompt="1"/>
          </p:nvPr>
        </p:nvSpPr>
        <p:spPr>
          <a:xfrm>
            <a:off x="876216" y="7074568"/>
            <a:ext cx="5807242" cy="1167315"/>
          </a:xfrm>
          <a:prstGeom prst="rect">
            <a:avLst/>
          </a:prstGeom>
        </p:spPr>
        <p:txBody>
          <a:bodyPr lIns="0" tIns="0" rIns="0" bIns="0"/>
          <a:lstStyle>
            <a:lvl1pPr marL="0" indent="0" algn="l">
              <a:lnSpc>
                <a:spcPct val="150000"/>
              </a:lnSpc>
              <a:buNone/>
              <a:defRPr sz="16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raportu]</a:t>
            </a:r>
          </a:p>
        </p:txBody>
      </p:sp>
      <p:sp>
        <p:nvSpPr>
          <p:cNvPr id="14" name="Symbol zastępczy tekstu 2">
            <a:extLst>
              <a:ext uri="{FF2B5EF4-FFF2-40B4-BE49-F238E27FC236}">
                <a16:creationId xmlns:a16="http://schemas.microsoft.com/office/drawing/2014/main" id="{04980DAB-D996-4C15-9188-84A0C2EFEDF1}"/>
              </a:ext>
            </a:extLst>
          </p:cNvPr>
          <p:cNvSpPr>
            <a:spLocks noGrp="1"/>
          </p:cNvSpPr>
          <p:nvPr>
            <p:ph type="body" sz="quarter" idx="16" hasCustomPrompt="1"/>
          </p:nvPr>
        </p:nvSpPr>
        <p:spPr>
          <a:xfrm>
            <a:off x="876217" y="8501560"/>
            <a:ext cx="5807242" cy="574112"/>
          </a:xfrm>
          <a:prstGeom prst="rect">
            <a:avLst/>
          </a:prstGeom>
        </p:spPr>
        <p:txBody>
          <a:bodyPr lIns="0" tIns="0" rIns="0" bIns="0"/>
          <a:lstStyle>
            <a:lvl1pPr marL="0" indent="0">
              <a:lnSpc>
                <a:spcPct val="150000"/>
              </a:lnSpc>
              <a:buNone/>
              <a:defRPr sz="1200">
                <a:solidFill>
                  <a:schemeClr val="bg1"/>
                </a:solidFill>
              </a:defRPr>
            </a:lvl1pPr>
          </a:lstStyle>
          <a:p>
            <a:pPr lvl="0"/>
            <a:r>
              <a:rPr lang="pl-PL" dirty="0"/>
              <a:t>[dla kogo]</a:t>
            </a:r>
          </a:p>
        </p:txBody>
      </p:sp>
      <p:sp>
        <p:nvSpPr>
          <p:cNvPr id="15" name="Symbol zastępczy tekstu 13">
            <a:extLst>
              <a:ext uri="{FF2B5EF4-FFF2-40B4-BE49-F238E27FC236}">
                <a16:creationId xmlns:a16="http://schemas.microsoft.com/office/drawing/2014/main" id="{25FBDDE1-E56D-4203-B3BB-6E211228A4B5}"/>
              </a:ext>
            </a:extLst>
          </p:cNvPr>
          <p:cNvSpPr>
            <a:spLocks noGrp="1"/>
          </p:cNvSpPr>
          <p:nvPr>
            <p:ph type="body" sz="quarter" idx="17" hasCustomPrompt="1"/>
          </p:nvPr>
        </p:nvSpPr>
        <p:spPr>
          <a:xfrm>
            <a:off x="876216" y="9335349"/>
            <a:ext cx="5807242" cy="574112"/>
          </a:xfrm>
          <a:prstGeom prst="rect">
            <a:avLst/>
          </a:prstGeom>
        </p:spPr>
        <p:txBody>
          <a:bodyPr lIns="0" tIns="0" rIns="0" bIns="0"/>
          <a:lstStyle>
            <a:lvl1pPr marL="0" indent="0">
              <a:lnSpc>
                <a:spcPct val="150000"/>
              </a:lnSpc>
              <a:buNone/>
              <a:defRPr sz="1200">
                <a:solidFill>
                  <a:schemeClr val="bg1"/>
                </a:solidFill>
              </a:defRPr>
            </a:lvl1pPr>
          </a:lstStyle>
          <a:p>
            <a:pPr lvl="0"/>
            <a:r>
              <a:rPr lang="pl-PL" dirty="0"/>
              <a:t>[kiedy]</a:t>
            </a:r>
          </a:p>
        </p:txBody>
      </p:sp>
    </p:spTree>
    <p:extLst>
      <p:ext uri="{BB962C8B-B14F-4D97-AF65-F5344CB8AC3E}">
        <p14:creationId xmlns:p14="http://schemas.microsoft.com/office/powerpoint/2010/main" val="396407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Prostokąt 10">
            <a:extLst>
              <a:ext uri="{FF2B5EF4-FFF2-40B4-BE49-F238E27FC236}">
                <a16:creationId xmlns:a16="http://schemas.microsoft.com/office/drawing/2014/main" id="{C8D4E3C8-3A9C-4883-8975-C7C12E24DFFF}"/>
              </a:ext>
            </a:extLst>
          </p:cNvPr>
          <p:cNvSpPr/>
          <p:nvPr userDrawn="1"/>
        </p:nvSpPr>
        <p:spPr>
          <a:xfrm>
            <a:off x="-12116" y="0"/>
            <a:ext cx="7571791" cy="3208421"/>
          </a:xfrm>
          <a:prstGeom prst="rect">
            <a:avLst/>
          </a:prstGeom>
          <a:gradFill>
            <a:gsLst>
              <a:gs pos="100000">
                <a:schemeClr val="accent6"/>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Symbol zastępczy tekstu 12">
            <a:extLst>
              <a:ext uri="{FF2B5EF4-FFF2-40B4-BE49-F238E27FC236}">
                <a16:creationId xmlns:a16="http://schemas.microsoft.com/office/drawing/2014/main" id="{B7E99213-A4BE-4314-9B2E-CB0AA6BCC8B4}"/>
              </a:ext>
            </a:extLst>
          </p:cNvPr>
          <p:cNvSpPr>
            <a:spLocks noGrp="1"/>
          </p:cNvSpPr>
          <p:nvPr>
            <p:ph type="body" sz="quarter" idx="15" hasCustomPrompt="1"/>
          </p:nvPr>
        </p:nvSpPr>
        <p:spPr>
          <a:xfrm>
            <a:off x="4017675" y="1443789"/>
            <a:ext cx="3336756" cy="1507958"/>
          </a:xfrm>
          <a:prstGeom prst="rect">
            <a:avLst/>
          </a:prstGeom>
        </p:spPr>
        <p:txBody>
          <a:bodyPr lIns="0" tIns="0" rIns="0" bIns="0"/>
          <a:lstStyle>
            <a:lvl1pPr marL="0" indent="0" algn="l">
              <a:lnSpc>
                <a:spcPct val="150000"/>
              </a:lnSpc>
              <a:buNone/>
              <a:defRPr sz="14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raportu]</a:t>
            </a:r>
          </a:p>
        </p:txBody>
      </p:sp>
      <p:sp>
        <p:nvSpPr>
          <p:cNvPr id="14" name="pole tekstowe 13">
            <a:extLst>
              <a:ext uri="{FF2B5EF4-FFF2-40B4-BE49-F238E27FC236}">
                <a16:creationId xmlns:a16="http://schemas.microsoft.com/office/drawing/2014/main" id="{390D8A8B-E23D-4648-87F7-DB41313955BF}"/>
              </a:ext>
            </a:extLst>
          </p:cNvPr>
          <p:cNvSpPr txBox="1"/>
          <p:nvPr userDrawn="1"/>
        </p:nvSpPr>
        <p:spPr>
          <a:xfrm>
            <a:off x="4017675" y="1006368"/>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O raporcie</a:t>
            </a:r>
          </a:p>
        </p:txBody>
      </p:sp>
      <p:sp>
        <p:nvSpPr>
          <p:cNvPr id="15" name="Symbol zastępczy tekstu 2">
            <a:extLst>
              <a:ext uri="{FF2B5EF4-FFF2-40B4-BE49-F238E27FC236}">
                <a16:creationId xmlns:a16="http://schemas.microsoft.com/office/drawing/2014/main" id="{21AFF2A5-1D37-4A60-A91D-F19BD5DA067D}"/>
              </a:ext>
            </a:extLst>
          </p:cNvPr>
          <p:cNvSpPr>
            <a:spLocks noGrp="1"/>
          </p:cNvSpPr>
          <p:nvPr>
            <p:ph type="body" sz="quarter" idx="13"/>
          </p:nvPr>
        </p:nvSpPr>
        <p:spPr>
          <a:xfrm>
            <a:off x="0" y="3208418"/>
            <a:ext cx="7571791" cy="6986461"/>
          </a:xfrm>
          <a:prstGeom prst="rect">
            <a:avLst/>
          </a:prstGeom>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pic>
        <p:nvPicPr>
          <p:cNvPr id="16" name="Obraz 15">
            <a:extLst>
              <a:ext uri="{FF2B5EF4-FFF2-40B4-BE49-F238E27FC236}">
                <a16:creationId xmlns:a16="http://schemas.microsoft.com/office/drawing/2014/main" id="{27165247-33E2-4275-BCE5-C9C5463A55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703" y="22988"/>
            <a:ext cx="3373599" cy="3114312"/>
          </a:xfrm>
          <a:prstGeom prst="rect">
            <a:avLst/>
          </a:prstGeom>
        </p:spPr>
      </p:pic>
    </p:spTree>
    <p:extLst>
      <p:ext uri="{BB962C8B-B14F-4D97-AF65-F5344CB8AC3E}">
        <p14:creationId xmlns:p14="http://schemas.microsoft.com/office/powerpoint/2010/main" val="3350495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Prostokąt 10">
            <a:extLst>
              <a:ext uri="{FF2B5EF4-FFF2-40B4-BE49-F238E27FC236}">
                <a16:creationId xmlns:a16="http://schemas.microsoft.com/office/drawing/2014/main" id="{C8D4E3C8-3A9C-4883-8975-C7C12E24DFFF}"/>
              </a:ext>
            </a:extLst>
          </p:cNvPr>
          <p:cNvSpPr/>
          <p:nvPr userDrawn="1"/>
        </p:nvSpPr>
        <p:spPr>
          <a:xfrm>
            <a:off x="-12116" y="0"/>
            <a:ext cx="7571791" cy="3208421"/>
          </a:xfrm>
          <a:prstGeom prst="rect">
            <a:avLst/>
          </a:prstGeom>
          <a:gradFill>
            <a:gsLst>
              <a:gs pos="100000">
                <a:schemeClr val="accent6"/>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Symbol zastępczy tekstu 12">
            <a:extLst>
              <a:ext uri="{FF2B5EF4-FFF2-40B4-BE49-F238E27FC236}">
                <a16:creationId xmlns:a16="http://schemas.microsoft.com/office/drawing/2014/main" id="{B7E99213-A4BE-4314-9B2E-CB0AA6BCC8B4}"/>
              </a:ext>
            </a:extLst>
          </p:cNvPr>
          <p:cNvSpPr>
            <a:spLocks noGrp="1"/>
          </p:cNvSpPr>
          <p:nvPr>
            <p:ph type="body" sz="quarter" idx="15" hasCustomPrompt="1"/>
          </p:nvPr>
        </p:nvSpPr>
        <p:spPr>
          <a:xfrm>
            <a:off x="4017675" y="1443789"/>
            <a:ext cx="3336756" cy="1507958"/>
          </a:xfrm>
          <a:prstGeom prst="rect">
            <a:avLst/>
          </a:prstGeom>
        </p:spPr>
        <p:txBody>
          <a:bodyPr lIns="0" tIns="0" rIns="0" bIns="0"/>
          <a:lstStyle>
            <a:lvl1pPr marL="0" indent="0" algn="l">
              <a:lnSpc>
                <a:spcPct val="150000"/>
              </a:lnSpc>
              <a:buNone/>
              <a:defRPr sz="14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raportu]</a:t>
            </a:r>
          </a:p>
        </p:txBody>
      </p:sp>
      <p:sp>
        <p:nvSpPr>
          <p:cNvPr id="14" name="pole tekstowe 13">
            <a:extLst>
              <a:ext uri="{FF2B5EF4-FFF2-40B4-BE49-F238E27FC236}">
                <a16:creationId xmlns:a16="http://schemas.microsoft.com/office/drawing/2014/main" id="{390D8A8B-E23D-4648-87F7-DB41313955BF}"/>
              </a:ext>
            </a:extLst>
          </p:cNvPr>
          <p:cNvSpPr txBox="1"/>
          <p:nvPr userDrawn="1"/>
        </p:nvSpPr>
        <p:spPr>
          <a:xfrm>
            <a:off x="4017675" y="1006368"/>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Zawartość</a:t>
            </a:r>
          </a:p>
        </p:txBody>
      </p:sp>
      <p:sp>
        <p:nvSpPr>
          <p:cNvPr id="15" name="Symbol zastępczy tekstu 2">
            <a:extLst>
              <a:ext uri="{FF2B5EF4-FFF2-40B4-BE49-F238E27FC236}">
                <a16:creationId xmlns:a16="http://schemas.microsoft.com/office/drawing/2014/main" id="{21AFF2A5-1D37-4A60-A91D-F19BD5DA067D}"/>
              </a:ext>
            </a:extLst>
          </p:cNvPr>
          <p:cNvSpPr>
            <a:spLocks noGrp="1"/>
          </p:cNvSpPr>
          <p:nvPr>
            <p:ph type="body" sz="quarter" idx="13"/>
          </p:nvPr>
        </p:nvSpPr>
        <p:spPr>
          <a:xfrm>
            <a:off x="0" y="3208418"/>
            <a:ext cx="7559675" cy="6986461"/>
          </a:xfrm>
          <a:prstGeom prst="rect">
            <a:avLst/>
          </a:prstGeom>
        </p:spPr>
        <p:txBody>
          <a:bodyPr lIns="360000" tIns="360000" rIns="360000" bIns="180000" numCol="1" spcCol="360000">
            <a:normAutofit/>
          </a:bodyPr>
          <a:lstStyle>
            <a:lvl1pPr marL="228600" indent="-228600" algn="just">
              <a:lnSpc>
                <a:spcPct val="150000"/>
              </a:lnSpc>
              <a:buFont typeface="+mj-lt"/>
              <a:buAutoNum type="arabicPeriod"/>
              <a:defRPr sz="1200"/>
            </a:lvl1pPr>
          </a:lstStyle>
          <a:p>
            <a:pPr lvl="0"/>
            <a:endParaRPr lang="pl-PL" dirty="0"/>
          </a:p>
        </p:txBody>
      </p:sp>
      <p:pic>
        <p:nvPicPr>
          <p:cNvPr id="12" name="Obraz 11">
            <a:extLst>
              <a:ext uri="{FF2B5EF4-FFF2-40B4-BE49-F238E27FC236}">
                <a16:creationId xmlns:a16="http://schemas.microsoft.com/office/drawing/2014/main" id="{24EA38F8-9673-4F36-A56C-CE4EA37D3C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703" y="22988"/>
            <a:ext cx="3373599" cy="3114312"/>
          </a:xfrm>
          <a:prstGeom prst="rect">
            <a:avLst/>
          </a:prstGeom>
        </p:spPr>
      </p:pic>
    </p:spTree>
    <p:extLst>
      <p:ext uri="{BB962C8B-B14F-4D97-AF65-F5344CB8AC3E}">
        <p14:creationId xmlns:p14="http://schemas.microsoft.com/office/powerpoint/2010/main" val="1224767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6" name="Symbol zastępczy tekstu 2">
            <a:extLst>
              <a:ext uri="{FF2B5EF4-FFF2-40B4-BE49-F238E27FC236}">
                <a16:creationId xmlns:a16="http://schemas.microsoft.com/office/drawing/2014/main" id="{9DEDECBB-5B2D-461E-BE7A-DDD29E280F78}"/>
              </a:ext>
            </a:extLst>
          </p:cNvPr>
          <p:cNvSpPr>
            <a:spLocks noGrp="1"/>
          </p:cNvSpPr>
          <p:nvPr>
            <p:ph type="body" sz="quarter" idx="13"/>
          </p:nvPr>
        </p:nvSpPr>
        <p:spPr>
          <a:xfrm>
            <a:off x="205242" y="1671833"/>
            <a:ext cx="7149189" cy="8474669"/>
          </a:xfrm>
          <a:prstGeom prst="rect">
            <a:avLst/>
          </a:prstGeom>
          <a:ln w="25400">
            <a:solidFill>
              <a:schemeClr val="accent4"/>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pic>
        <p:nvPicPr>
          <p:cNvPr id="14" name="Obraz 13">
            <a:extLst>
              <a:ext uri="{FF2B5EF4-FFF2-40B4-BE49-F238E27FC236}">
                <a16:creationId xmlns:a16="http://schemas.microsoft.com/office/drawing/2014/main" id="{DA9C8C1D-9079-4D0E-85B0-C6AAE2E1A3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818" y="280580"/>
            <a:ext cx="1281203" cy="1182733"/>
          </a:xfrm>
          <a:prstGeom prst="rect">
            <a:avLst/>
          </a:prstGeom>
        </p:spPr>
      </p:pic>
    </p:spTree>
    <p:extLst>
      <p:ext uri="{BB962C8B-B14F-4D97-AF65-F5344CB8AC3E}">
        <p14:creationId xmlns:p14="http://schemas.microsoft.com/office/powerpoint/2010/main" val="3073853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sp>
        <p:nvSpPr>
          <p:cNvPr id="14" name="Symbol zastępczy tekstu 2">
            <a:extLst>
              <a:ext uri="{FF2B5EF4-FFF2-40B4-BE49-F238E27FC236}">
                <a16:creationId xmlns:a16="http://schemas.microsoft.com/office/drawing/2014/main" id="{E4E89F55-4A40-4B5D-A593-B9C2B520F15E}"/>
              </a:ext>
            </a:extLst>
          </p:cNvPr>
          <p:cNvSpPr>
            <a:spLocks noGrp="1"/>
          </p:cNvSpPr>
          <p:nvPr>
            <p:ph type="body" sz="quarter" idx="17"/>
          </p:nvPr>
        </p:nvSpPr>
        <p:spPr>
          <a:xfrm>
            <a:off x="205241" y="5486342"/>
            <a:ext cx="7149189" cy="4660160"/>
          </a:xfrm>
          <a:prstGeom prst="rect">
            <a:avLst/>
          </a:prstGeom>
          <a:ln w="25400">
            <a:solidFill>
              <a:schemeClr val="accent4"/>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5" name="Symbol zastępczy zawartości 15">
            <a:extLst>
              <a:ext uri="{FF2B5EF4-FFF2-40B4-BE49-F238E27FC236}">
                <a16:creationId xmlns:a16="http://schemas.microsoft.com/office/drawing/2014/main" id="{BAD17192-0EFB-4918-9D5F-2EBC9C9C5F9F}"/>
              </a:ext>
            </a:extLst>
          </p:cNvPr>
          <p:cNvSpPr>
            <a:spLocks noGrp="1"/>
          </p:cNvSpPr>
          <p:nvPr>
            <p:ph sz="quarter" idx="14"/>
          </p:nvPr>
        </p:nvSpPr>
        <p:spPr>
          <a:xfrm>
            <a:off x="205241" y="1671833"/>
            <a:ext cx="7149188" cy="3674073"/>
          </a:xfrm>
          <a:prstGeom prst="rect">
            <a:avLst/>
          </a:prstGeom>
          <a:ln w="25400">
            <a:solidFill>
              <a:schemeClr val="accent4"/>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13" name="Obraz 12">
            <a:extLst>
              <a:ext uri="{FF2B5EF4-FFF2-40B4-BE49-F238E27FC236}">
                <a16:creationId xmlns:a16="http://schemas.microsoft.com/office/drawing/2014/main" id="{06DA7D93-916F-4605-A04A-7ED32C66FC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818" y="280580"/>
            <a:ext cx="1281203" cy="1182733"/>
          </a:xfrm>
          <a:prstGeom prst="rect">
            <a:avLst/>
          </a:prstGeom>
        </p:spPr>
      </p:pic>
    </p:spTree>
    <p:extLst>
      <p:ext uri="{BB962C8B-B14F-4D97-AF65-F5344CB8AC3E}">
        <p14:creationId xmlns:p14="http://schemas.microsoft.com/office/powerpoint/2010/main" val="3689214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sp>
        <p:nvSpPr>
          <p:cNvPr id="14" name="Symbol zastępczy tekstu 2">
            <a:extLst>
              <a:ext uri="{FF2B5EF4-FFF2-40B4-BE49-F238E27FC236}">
                <a16:creationId xmlns:a16="http://schemas.microsoft.com/office/drawing/2014/main" id="{E4E89F55-4A40-4B5D-A593-B9C2B520F15E}"/>
              </a:ext>
            </a:extLst>
          </p:cNvPr>
          <p:cNvSpPr>
            <a:spLocks noGrp="1"/>
          </p:cNvSpPr>
          <p:nvPr>
            <p:ph type="body" sz="quarter" idx="17"/>
          </p:nvPr>
        </p:nvSpPr>
        <p:spPr>
          <a:xfrm>
            <a:off x="205241" y="7755886"/>
            <a:ext cx="7149189" cy="2390615"/>
          </a:xfrm>
          <a:prstGeom prst="rect">
            <a:avLst/>
          </a:prstGeom>
          <a:ln w="25400">
            <a:solidFill>
              <a:schemeClr val="accent4"/>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5" name="Symbol zastępczy zawartości 15">
            <a:extLst>
              <a:ext uri="{FF2B5EF4-FFF2-40B4-BE49-F238E27FC236}">
                <a16:creationId xmlns:a16="http://schemas.microsoft.com/office/drawing/2014/main" id="{BAD17192-0EFB-4918-9D5F-2EBC9C9C5F9F}"/>
              </a:ext>
            </a:extLst>
          </p:cNvPr>
          <p:cNvSpPr>
            <a:spLocks noGrp="1"/>
          </p:cNvSpPr>
          <p:nvPr>
            <p:ph sz="quarter" idx="14"/>
          </p:nvPr>
        </p:nvSpPr>
        <p:spPr>
          <a:xfrm>
            <a:off x="205241" y="1671833"/>
            <a:ext cx="7149188" cy="5943618"/>
          </a:xfrm>
          <a:prstGeom prst="rect">
            <a:avLst/>
          </a:prstGeom>
          <a:ln w="25400">
            <a:solidFill>
              <a:schemeClr val="accent4"/>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13" name="Obraz 12">
            <a:extLst>
              <a:ext uri="{FF2B5EF4-FFF2-40B4-BE49-F238E27FC236}">
                <a16:creationId xmlns:a16="http://schemas.microsoft.com/office/drawing/2014/main" id="{7865CF83-C7C6-4B70-8AFE-9A2702CD92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818" y="280580"/>
            <a:ext cx="1281203" cy="1182733"/>
          </a:xfrm>
          <a:prstGeom prst="rect">
            <a:avLst/>
          </a:prstGeom>
        </p:spPr>
      </p:pic>
    </p:spTree>
    <p:extLst>
      <p:ext uri="{BB962C8B-B14F-4D97-AF65-F5344CB8AC3E}">
        <p14:creationId xmlns:p14="http://schemas.microsoft.com/office/powerpoint/2010/main" val="4008035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sp>
        <p:nvSpPr>
          <p:cNvPr id="14" name="Symbol zastępczy tekstu 2">
            <a:extLst>
              <a:ext uri="{FF2B5EF4-FFF2-40B4-BE49-F238E27FC236}">
                <a16:creationId xmlns:a16="http://schemas.microsoft.com/office/drawing/2014/main" id="{E4E89F55-4A40-4B5D-A593-B9C2B520F15E}"/>
              </a:ext>
            </a:extLst>
          </p:cNvPr>
          <p:cNvSpPr>
            <a:spLocks noGrp="1"/>
          </p:cNvSpPr>
          <p:nvPr>
            <p:ph type="body" sz="quarter" idx="17"/>
          </p:nvPr>
        </p:nvSpPr>
        <p:spPr>
          <a:xfrm>
            <a:off x="205241" y="7755886"/>
            <a:ext cx="7149189" cy="2390615"/>
          </a:xfrm>
          <a:prstGeom prst="rect">
            <a:avLst/>
          </a:prstGeom>
          <a:ln w="25400">
            <a:solidFill>
              <a:schemeClr val="accent4"/>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5" name="Symbol zastępczy zawartości 15">
            <a:extLst>
              <a:ext uri="{FF2B5EF4-FFF2-40B4-BE49-F238E27FC236}">
                <a16:creationId xmlns:a16="http://schemas.microsoft.com/office/drawing/2014/main" id="{BAD17192-0EFB-4918-9D5F-2EBC9C9C5F9F}"/>
              </a:ext>
            </a:extLst>
          </p:cNvPr>
          <p:cNvSpPr>
            <a:spLocks noGrp="1"/>
          </p:cNvSpPr>
          <p:nvPr>
            <p:ph sz="quarter" idx="14"/>
          </p:nvPr>
        </p:nvSpPr>
        <p:spPr>
          <a:xfrm>
            <a:off x="205241" y="4202881"/>
            <a:ext cx="7149188" cy="3412569"/>
          </a:xfrm>
          <a:prstGeom prst="rect">
            <a:avLst/>
          </a:prstGeom>
          <a:ln w="25400">
            <a:solidFill>
              <a:schemeClr val="accent4"/>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6" name="Symbol zastępczy tekstu 2">
            <a:extLst>
              <a:ext uri="{FF2B5EF4-FFF2-40B4-BE49-F238E27FC236}">
                <a16:creationId xmlns:a16="http://schemas.microsoft.com/office/drawing/2014/main" id="{680C2562-B12E-4231-8A4C-16900CE75970}"/>
              </a:ext>
            </a:extLst>
          </p:cNvPr>
          <p:cNvSpPr>
            <a:spLocks noGrp="1"/>
          </p:cNvSpPr>
          <p:nvPr>
            <p:ph type="body" sz="quarter" idx="18"/>
          </p:nvPr>
        </p:nvSpPr>
        <p:spPr>
          <a:xfrm>
            <a:off x="205240" y="1671832"/>
            <a:ext cx="7149189" cy="2390615"/>
          </a:xfrm>
          <a:prstGeom prst="rect">
            <a:avLst/>
          </a:prstGeom>
          <a:ln w="25400">
            <a:solidFill>
              <a:schemeClr val="accent4"/>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pic>
        <p:nvPicPr>
          <p:cNvPr id="13" name="Obraz 12">
            <a:extLst>
              <a:ext uri="{FF2B5EF4-FFF2-40B4-BE49-F238E27FC236}">
                <a16:creationId xmlns:a16="http://schemas.microsoft.com/office/drawing/2014/main" id="{ABA85902-EC91-411C-8D8F-5F41FA93FF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818" y="280580"/>
            <a:ext cx="1281203" cy="1182733"/>
          </a:xfrm>
          <a:prstGeom prst="rect">
            <a:avLst/>
          </a:prstGeom>
        </p:spPr>
      </p:pic>
    </p:spTree>
    <p:extLst>
      <p:ext uri="{BB962C8B-B14F-4D97-AF65-F5344CB8AC3E}">
        <p14:creationId xmlns:p14="http://schemas.microsoft.com/office/powerpoint/2010/main" val="344077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Prostokąt 10">
            <a:extLst>
              <a:ext uri="{FF2B5EF4-FFF2-40B4-BE49-F238E27FC236}">
                <a16:creationId xmlns:a16="http://schemas.microsoft.com/office/drawing/2014/main" id="{C8D4E3C8-3A9C-4883-8975-C7C12E24DFFF}"/>
              </a:ext>
            </a:extLst>
          </p:cNvPr>
          <p:cNvSpPr/>
          <p:nvPr userDrawn="1"/>
        </p:nvSpPr>
        <p:spPr>
          <a:xfrm>
            <a:off x="-12116" y="0"/>
            <a:ext cx="7571791" cy="3208421"/>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2" name="Grafika 11">
            <a:extLst>
              <a:ext uri="{FF2B5EF4-FFF2-40B4-BE49-F238E27FC236}">
                <a16:creationId xmlns:a16="http://schemas.microsoft.com/office/drawing/2014/main" id="{A65AAB2C-C16D-482C-AC64-FF6508EC77CF}"/>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1986" t="39909" r="34986" b="33109"/>
          <a:stretch/>
        </p:blipFill>
        <p:spPr>
          <a:xfrm>
            <a:off x="205244" y="94107"/>
            <a:ext cx="3336757" cy="3020205"/>
          </a:xfrm>
          <a:prstGeom prst="rect">
            <a:avLst/>
          </a:prstGeom>
        </p:spPr>
      </p:pic>
      <p:sp>
        <p:nvSpPr>
          <p:cNvPr id="13" name="Symbol zastępczy tekstu 12">
            <a:extLst>
              <a:ext uri="{FF2B5EF4-FFF2-40B4-BE49-F238E27FC236}">
                <a16:creationId xmlns:a16="http://schemas.microsoft.com/office/drawing/2014/main" id="{B7E99213-A4BE-4314-9B2E-CB0AA6BCC8B4}"/>
              </a:ext>
            </a:extLst>
          </p:cNvPr>
          <p:cNvSpPr>
            <a:spLocks noGrp="1"/>
          </p:cNvSpPr>
          <p:nvPr>
            <p:ph type="body" sz="quarter" idx="15" hasCustomPrompt="1"/>
          </p:nvPr>
        </p:nvSpPr>
        <p:spPr>
          <a:xfrm>
            <a:off x="4017675" y="1443789"/>
            <a:ext cx="3336756" cy="1507958"/>
          </a:xfrm>
          <a:prstGeom prst="rect">
            <a:avLst/>
          </a:prstGeom>
        </p:spPr>
        <p:txBody>
          <a:bodyPr lIns="0" tIns="0" rIns="0" bIns="0"/>
          <a:lstStyle>
            <a:lvl1pPr marL="0" indent="0" algn="l">
              <a:lnSpc>
                <a:spcPct val="150000"/>
              </a:lnSpc>
              <a:buNone/>
              <a:defRPr sz="14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raportu]</a:t>
            </a:r>
          </a:p>
        </p:txBody>
      </p:sp>
      <p:sp>
        <p:nvSpPr>
          <p:cNvPr id="14" name="pole tekstowe 13">
            <a:extLst>
              <a:ext uri="{FF2B5EF4-FFF2-40B4-BE49-F238E27FC236}">
                <a16:creationId xmlns:a16="http://schemas.microsoft.com/office/drawing/2014/main" id="{390D8A8B-E23D-4648-87F7-DB41313955BF}"/>
              </a:ext>
            </a:extLst>
          </p:cNvPr>
          <p:cNvSpPr txBox="1"/>
          <p:nvPr userDrawn="1"/>
        </p:nvSpPr>
        <p:spPr>
          <a:xfrm>
            <a:off x="4017675" y="1006368"/>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Zawartość</a:t>
            </a:r>
          </a:p>
        </p:txBody>
      </p:sp>
      <p:sp>
        <p:nvSpPr>
          <p:cNvPr id="15" name="Symbol zastępczy tekstu 2">
            <a:extLst>
              <a:ext uri="{FF2B5EF4-FFF2-40B4-BE49-F238E27FC236}">
                <a16:creationId xmlns:a16="http://schemas.microsoft.com/office/drawing/2014/main" id="{21AFF2A5-1D37-4A60-A91D-F19BD5DA067D}"/>
              </a:ext>
            </a:extLst>
          </p:cNvPr>
          <p:cNvSpPr>
            <a:spLocks noGrp="1"/>
          </p:cNvSpPr>
          <p:nvPr>
            <p:ph type="body" sz="quarter" idx="13"/>
          </p:nvPr>
        </p:nvSpPr>
        <p:spPr>
          <a:xfrm>
            <a:off x="0" y="3208418"/>
            <a:ext cx="7559675" cy="6986461"/>
          </a:xfrm>
          <a:prstGeom prst="rect">
            <a:avLst/>
          </a:prstGeom>
        </p:spPr>
        <p:txBody>
          <a:bodyPr lIns="360000" tIns="360000" rIns="360000" bIns="180000" numCol="1" spcCol="360000">
            <a:normAutofit/>
          </a:bodyPr>
          <a:lstStyle>
            <a:lvl1pPr marL="228600" indent="-228600" algn="just">
              <a:lnSpc>
                <a:spcPct val="150000"/>
              </a:lnSpc>
              <a:buFont typeface="+mj-lt"/>
              <a:buAutoNum type="arabicPeriod"/>
              <a:defRPr sz="1200"/>
            </a:lvl1pPr>
          </a:lstStyle>
          <a:p>
            <a:pPr lvl="0"/>
            <a:endParaRPr lang="pl-PL" dirty="0"/>
          </a:p>
        </p:txBody>
      </p:sp>
    </p:spTree>
    <p:extLst>
      <p:ext uri="{BB962C8B-B14F-4D97-AF65-F5344CB8AC3E}">
        <p14:creationId xmlns:p14="http://schemas.microsoft.com/office/powerpoint/2010/main" val="4137348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sp>
        <p:nvSpPr>
          <p:cNvPr id="16" name="Symbol zastępczy zawartości 15">
            <a:extLst>
              <a:ext uri="{FF2B5EF4-FFF2-40B4-BE49-F238E27FC236}">
                <a16:creationId xmlns:a16="http://schemas.microsoft.com/office/drawing/2014/main" id="{7F227F35-2238-42EE-9C2B-7C4086A2F1AF}"/>
              </a:ext>
            </a:extLst>
          </p:cNvPr>
          <p:cNvSpPr>
            <a:spLocks noGrp="1"/>
          </p:cNvSpPr>
          <p:nvPr>
            <p:ph sz="quarter" idx="14"/>
          </p:nvPr>
        </p:nvSpPr>
        <p:spPr>
          <a:xfrm>
            <a:off x="205241" y="1671833"/>
            <a:ext cx="7149188" cy="8474668"/>
          </a:xfrm>
          <a:prstGeom prst="rect">
            <a:avLst/>
          </a:prstGeom>
          <a:ln w="25400">
            <a:solidFill>
              <a:schemeClr val="accent4"/>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13" name="Obraz 12">
            <a:extLst>
              <a:ext uri="{FF2B5EF4-FFF2-40B4-BE49-F238E27FC236}">
                <a16:creationId xmlns:a16="http://schemas.microsoft.com/office/drawing/2014/main" id="{CD7E91DA-22B0-4FB5-A869-C65057B16F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818" y="280580"/>
            <a:ext cx="1281203" cy="1182733"/>
          </a:xfrm>
          <a:prstGeom prst="rect">
            <a:avLst/>
          </a:prstGeom>
        </p:spPr>
      </p:pic>
    </p:spTree>
    <p:extLst>
      <p:ext uri="{BB962C8B-B14F-4D97-AF65-F5344CB8AC3E}">
        <p14:creationId xmlns:p14="http://schemas.microsoft.com/office/powerpoint/2010/main" val="3060508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pic>
        <p:nvPicPr>
          <p:cNvPr id="13" name="Obraz 12">
            <a:extLst>
              <a:ext uri="{FF2B5EF4-FFF2-40B4-BE49-F238E27FC236}">
                <a16:creationId xmlns:a16="http://schemas.microsoft.com/office/drawing/2014/main" id="{FD0A4150-5478-4C40-A9E2-F70342F0BC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818" y="280580"/>
            <a:ext cx="1281203" cy="1182733"/>
          </a:xfrm>
          <a:prstGeom prst="rect">
            <a:avLst/>
          </a:prstGeom>
        </p:spPr>
      </p:pic>
    </p:spTree>
    <p:extLst>
      <p:ext uri="{BB962C8B-B14F-4D97-AF65-F5344CB8AC3E}">
        <p14:creationId xmlns:p14="http://schemas.microsoft.com/office/powerpoint/2010/main" val="33702840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4" name="Prostokąt 13">
            <a:extLst>
              <a:ext uri="{FF2B5EF4-FFF2-40B4-BE49-F238E27FC236}">
                <a16:creationId xmlns:a16="http://schemas.microsoft.com/office/drawing/2014/main" id="{5F72C75F-F0C3-42E4-9176-CA1F8C7F89E5}"/>
              </a:ext>
            </a:extLst>
          </p:cNvPr>
          <p:cNvSpPr/>
          <p:nvPr userDrawn="1"/>
        </p:nvSpPr>
        <p:spPr>
          <a:xfrm>
            <a:off x="-12116" y="0"/>
            <a:ext cx="7571791" cy="4421875"/>
          </a:xfrm>
          <a:prstGeom prst="rect">
            <a:avLst/>
          </a:prstGeom>
          <a:gradFill>
            <a:gsLst>
              <a:gs pos="100000">
                <a:schemeClr val="accent6"/>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pole tekstowe 16">
            <a:extLst>
              <a:ext uri="{FF2B5EF4-FFF2-40B4-BE49-F238E27FC236}">
                <a16:creationId xmlns:a16="http://schemas.microsoft.com/office/drawing/2014/main" id="{AEADE957-1B64-4CD1-A20C-5774E39BBCE9}"/>
              </a:ext>
            </a:extLst>
          </p:cNvPr>
          <p:cNvSpPr txBox="1"/>
          <p:nvPr userDrawn="1"/>
        </p:nvSpPr>
        <p:spPr>
          <a:xfrm>
            <a:off x="4440279" y="1849307"/>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Kontakt</a:t>
            </a:r>
          </a:p>
        </p:txBody>
      </p:sp>
      <p:sp>
        <p:nvSpPr>
          <p:cNvPr id="18" name="pole tekstowe 17">
            <a:extLst>
              <a:ext uri="{FF2B5EF4-FFF2-40B4-BE49-F238E27FC236}">
                <a16:creationId xmlns:a16="http://schemas.microsoft.com/office/drawing/2014/main" id="{0FBE5AA8-F2E5-4B46-A870-EEFAE47D5407}"/>
              </a:ext>
            </a:extLst>
          </p:cNvPr>
          <p:cNvSpPr txBox="1"/>
          <p:nvPr userDrawn="1"/>
        </p:nvSpPr>
        <p:spPr>
          <a:xfrm>
            <a:off x="4440279" y="2200927"/>
            <a:ext cx="2397249" cy="926920"/>
          </a:xfrm>
          <a:prstGeom prst="rect">
            <a:avLst/>
          </a:prstGeom>
          <a:noFill/>
        </p:spPr>
        <p:txBody>
          <a:bodyPr wrap="square" lIns="0" tIns="0" rIns="0" bIns="0" rtlCol="0">
            <a:spAutoFit/>
          </a:bodyPr>
          <a:lstStyle/>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Reklama i badania na podstawie danych</a:t>
            </a:r>
          </a:p>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z mobile</a:t>
            </a:r>
          </a:p>
        </p:txBody>
      </p:sp>
      <p:sp>
        <p:nvSpPr>
          <p:cNvPr id="20" name="Symbol zastępczy tekstu 7">
            <a:extLst>
              <a:ext uri="{FF2B5EF4-FFF2-40B4-BE49-F238E27FC236}">
                <a16:creationId xmlns:a16="http://schemas.microsoft.com/office/drawing/2014/main" id="{FE15365A-E00B-4325-B2DB-F88C9241CD9A}"/>
              </a:ext>
            </a:extLst>
          </p:cNvPr>
          <p:cNvSpPr>
            <a:spLocks noGrp="1"/>
          </p:cNvSpPr>
          <p:nvPr>
            <p:ph type="body" sz="quarter" idx="13" hasCustomPrompt="1"/>
          </p:nvPr>
        </p:nvSpPr>
        <p:spPr>
          <a:xfrm>
            <a:off x="1446539" y="6457852"/>
            <a:ext cx="4666925" cy="429185"/>
          </a:xfrm>
          <a:prstGeom prst="rect">
            <a:avLst/>
          </a:prstGeom>
        </p:spPr>
        <p:txBody>
          <a:bodyPr lIns="0" tIns="0" rIns="0" bIns="0"/>
          <a:lstStyle>
            <a:lvl1pPr marL="0" indent="0" algn="ctr">
              <a:buNone/>
              <a:defRPr sz="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dirty="0"/>
              <a:t>[stanowisko]</a:t>
            </a:r>
          </a:p>
        </p:txBody>
      </p:sp>
      <p:sp>
        <p:nvSpPr>
          <p:cNvPr id="21" name="Symbol zastępczy tekstu 9">
            <a:extLst>
              <a:ext uri="{FF2B5EF4-FFF2-40B4-BE49-F238E27FC236}">
                <a16:creationId xmlns:a16="http://schemas.microsoft.com/office/drawing/2014/main" id="{BEB47C9C-3FB5-43A2-85FA-C61FE30E4317}"/>
              </a:ext>
            </a:extLst>
          </p:cNvPr>
          <p:cNvSpPr>
            <a:spLocks noGrp="1"/>
          </p:cNvSpPr>
          <p:nvPr>
            <p:ph type="body" sz="quarter" idx="14" hasCustomPrompt="1"/>
          </p:nvPr>
        </p:nvSpPr>
        <p:spPr>
          <a:xfrm>
            <a:off x="1446374" y="6970613"/>
            <a:ext cx="4666872" cy="1704975"/>
          </a:xfrm>
          <a:prstGeom prst="rect">
            <a:avLst/>
          </a:prstGeom>
        </p:spPr>
        <p:txBody>
          <a:bodyPr lIns="0" tIns="0" rIns="0" bIns="0"/>
          <a:lstStyle>
            <a:lvl1pPr marL="0" indent="0" algn="ctr">
              <a:buNone/>
              <a:defRPr sz="1400" b="1">
                <a:solidFill>
                  <a:schemeClr val="tx1"/>
                </a:solidFill>
              </a:defRPr>
            </a:lvl1pPr>
          </a:lstStyle>
          <a:p>
            <a:pPr lvl="0"/>
            <a:r>
              <a:rPr lang="pl-PL" dirty="0"/>
              <a:t>+ 48 [telefon]</a:t>
            </a:r>
          </a:p>
          <a:p>
            <a:pPr lvl="0"/>
            <a:r>
              <a:rPr lang="pl-PL" dirty="0"/>
              <a:t>[mail]</a:t>
            </a:r>
          </a:p>
          <a:p>
            <a:pPr lvl="0"/>
            <a:r>
              <a:rPr lang="pl-PL" dirty="0"/>
              <a:t>Selectivv.com</a:t>
            </a:r>
          </a:p>
        </p:txBody>
      </p:sp>
      <p:sp>
        <p:nvSpPr>
          <p:cNvPr id="22" name="Symbol zastępczy tekstu 7">
            <a:extLst>
              <a:ext uri="{FF2B5EF4-FFF2-40B4-BE49-F238E27FC236}">
                <a16:creationId xmlns:a16="http://schemas.microsoft.com/office/drawing/2014/main" id="{5D52DE60-AE2E-49FD-A9B2-23C933485C88}"/>
              </a:ext>
            </a:extLst>
          </p:cNvPr>
          <p:cNvSpPr>
            <a:spLocks noGrp="1"/>
          </p:cNvSpPr>
          <p:nvPr>
            <p:ph type="body" sz="quarter" idx="15" hasCustomPrompt="1"/>
          </p:nvPr>
        </p:nvSpPr>
        <p:spPr>
          <a:xfrm>
            <a:off x="1446374" y="5941166"/>
            <a:ext cx="4666925" cy="429185"/>
          </a:xfrm>
          <a:prstGeom prst="rect">
            <a:avLst/>
          </a:prstGeom>
        </p:spPr>
        <p:txBody>
          <a:bodyPr lIns="0" tIns="0" rIns="0" bIns="0"/>
          <a:lstStyle>
            <a:lvl1pPr marL="0" indent="0" algn="ctr">
              <a:buNone/>
              <a:defRPr sz="1400" b="1">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dirty="0"/>
              <a:t>[stanowisko]</a:t>
            </a:r>
          </a:p>
        </p:txBody>
      </p:sp>
      <p:pic>
        <p:nvPicPr>
          <p:cNvPr id="15" name="Obraz 14">
            <a:extLst>
              <a:ext uri="{FF2B5EF4-FFF2-40B4-BE49-F238E27FC236}">
                <a16:creationId xmlns:a16="http://schemas.microsoft.com/office/drawing/2014/main" id="{07C1476A-58F3-4F4D-AF9A-0A69A62600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603" y="236017"/>
            <a:ext cx="4362598" cy="4027299"/>
          </a:xfrm>
          <a:prstGeom prst="rect">
            <a:avLst/>
          </a:prstGeom>
        </p:spPr>
      </p:pic>
    </p:spTree>
    <p:extLst>
      <p:ext uri="{BB962C8B-B14F-4D97-AF65-F5344CB8AC3E}">
        <p14:creationId xmlns:p14="http://schemas.microsoft.com/office/powerpoint/2010/main" val="2723345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4" name="Prostokąt 13">
            <a:extLst>
              <a:ext uri="{FF2B5EF4-FFF2-40B4-BE49-F238E27FC236}">
                <a16:creationId xmlns:a16="http://schemas.microsoft.com/office/drawing/2014/main" id="{5F72C75F-F0C3-42E4-9176-CA1F8C7F89E5}"/>
              </a:ext>
            </a:extLst>
          </p:cNvPr>
          <p:cNvSpPr/>
          <p:nvPr userDrawn="1"/>
        </p:nvSpPr>
        <p:spPr>
          <a:xfrm>
            <a:off x="-12116" y="0"/>
            <a:ext cx="7571791" cy="4421875"/>
          </a:xfrm>
          <a:prstGeom prst="rect">
            <a:avLst/>
          </a:prstGeom>
          <a:gradFill>
            <a:gsLst>
              <a:gs pos="100000">
                <a:schemeClr val="accent6"/>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pole tekstowe 16">
            <a:extLst>
              <a:ext uri="{FF2B5EF4-FFF2-40B4-BE49-F238E27FC236}">
                <a16:creationId xmlns:a16="http://schemas.microsoft.com/office/drawing/2014/main" id="{AEADE957-1B64-4CD1-A20C-5774E39BBCE9}"/>
              </a:ext>
            </a:extLst>
          </p:cNvPr>
          <p:cNvSpPr txBox="1"/>
          <p:nvPr userDrawn="1"/>
        </p:nvSpPr>
        <p:spPr>
          <a:xfrm>
            <a:off x="4440279" y="1849307"/>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Kontakt</a:t>
            </a:r>
          </a:p>
        </p:txBody>
      </p:sp>
      <p:sp>
        <p:nvSpPr>
          <p:cNvPr id="18" name="pole tekstowe 17">
            <a:extLst>
              <a:ext uri="{FF2B5EF4-FFF2-40B4-BE49-F238E27FC236}">
                <a16:creationId xmlns:a16="http://schemas.microsoft.com/office/drawing/2014/main" id="{0FBE5AA8-F2E5-4B46-A870-EEFAE47D5407}"/>
              </a:ext>
            </a:extLst>
          </p:cNvPr>
          <p:cNvSpPr txBox="1"/>
          <p:nvPr userDrawn="1"/>
        </p:nvSpPr>
        <p:spPr>
          <a:xfrm>
            <a:off x="4440279" y="2200927"/>
            <a:ext cx="2397249" cy="926920"/>
          </a:xfrm>
          <a:prstGeom prst="rect">
            <a:avLst/>
          </a:prstGeom>
          <a:noFill/>
        </p:spPr>
        <p:txBody>
          <a:bodyPr wrap="square" lIns="0" tIns="0" rIns="0" bIns="0" rtlCol="0">
            <a:spAutoFit/>
          </a:bodyPr>
          <a:lstStyle/>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Reklama i badania na podstawie danych</a:t>
            </a:r>
          </a:p>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z mobile</a:t>
            </a:r>
          </a:p>
        </p:txBody>
      </p:sp>
      <p:sp>
        <p:nvSpPr>
          <p:cNvPr id="20" name="Symbol zastępczy tekstu 7">
            <a:extLst>
              <a:ext uri="{FF2B5EF4-FFF2-40B4-BE49-F238E27FC236}">
                <a16:creationId xmlns:a16="http://schemas.microsoft.com/office/drawing/2014/main" id="{FE15365A-E00B-4325-B2DB-F88C9241CD9A}"/>
              </a:ext>
            </a:extLst>
          </p:cNvPr>
          <p:cNvSpPr>
            <a:spLocks noGrp="1"/>
          </p:cNvSpPr>
          <p:nvPr>
            <p:ph type="body" sz="quarter" idx="13" hasCustomPrompt="1"/>
          </p:nvPr>
        </p:nvSpPr>
        <p:spPr>
          <a:xfrm>
            <a:off x="1446539" y="6457852"/>
            <a:ext cx="4666925" cy="429185"/>
          </a:xfrm>
          <a:prstGeom prst="rect">
            <a:avLst/>
          </a:prstGeom>
        </p:spPr>
        <p:txBody>
          <a:bodyPr lIns="0" tIns="0" rIns="0" bIns="0"/>
          <a:lstStyle>
            <a:lvl1pPr marL="0" indent="0" algn="ctr">
              <a:buNone/>
              <a:defRPr sz="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Project Manager of Data Tank</a:t>
            </a:r>
            <a:endParaRPr lang="pl-PL" dirty="0"/>
          </a:p>
        </p:txBody>
      </p:sp>
      <p:sp>
        <p:nvSpPr>
          <p:cNvPr id="21" name="Symbol zastępczy tekstu 9">
            <a:extLst>
              <a:ext uri="{FF2B5EF4-FFF2-40B4-BE49-F238E27FC236}">
                <a16:creationId xmlns:a16="http://schemas.microsoft.com/office/drawing/2014/main" id="{BEB47C9C-3FB5-43A2-85FA-C61FE30E4317}"/>
              </a:ext>
            </a:extLst>
          </p:cNvPr>
          <p:cNvSpPr>
            <a:spLocks noGrp="1"/>
          </p:cNvSpPr>
          <p:nvPr>
            <p:ph type="body" sz="quarter" idx="14" hasCustomPrompt="1"/>
          </p:nvPr>
        </p:nvSpPr>
        <p:spPr>
          <a:xfrm>
            <a:off x="1446374" y="6970613"/>
            <a:ext cx="4666872" cy="1704975"/>
          </a:xfrm>
          <a:prstGeom prst="rect">
            <a:avLst/>
          </a:prstGeom>
        </p:spPr>
        <p:txBody>
          <a:bodyPr lIns="0" tIns="0" rIns="0" bIns="0"/>
          <a:lstStyle>
            <a:lvl1pPr marL="0" indent="0" algn="ctr">
              <a:buNone/>
              <a:defRPr sz="1400" b="1">
                <a:solidFill>
                  <a:schemeClr val="tx1"/>
                </a:solidFill>
              </a:defRPr>
            </a:lvl1pPr>
          </a:lstStyle>
          <a:p>
            <a:pPr lvl="0"/>
            <a:r>
              <a:rPr lang="pl-PL" dirty="0"/>
              <a:t>+ 48 511 195 338</a:t>
            </a:r>
          </a:p>
          <a:p>
            <a:pPr lvl="0"/>
            <a:r>
              <a:rPr lang="pl-PL" dirty="0"/>
              <a:t>kr@selectivv.com</a:t>
            </a:r>
          </a:p>
          <a:p>
            <a:pPr lvl="0"/>
            <a:r>
              <a:rPr lang="pl-PL" dirty="0"/>
              <a:t>Selectivv.com</a:t>
            </a:r>
          </a:p>
        </p:txBody>
      </p:sp>
      <p:sp>
        <p:nvSpPr>
          <p:cNvPr id="22" name="Symbol zastępczy tekstu 7">
            <a:extLst>
              <a:ext uri="{FF2B5EF4-FFF2-40B4-BE49-F238E27FC236}">
                <a16:creationId xmlns:a16="http://schemas.microsoft.com/office/drawing/2014/main" id="{5D52DE60-AE2E-49FD-A9B2-23C933485C88}"/>
              </a:ext>
            </a:extLst>
          </p:cNvPr>
          <p:cNvSpPr>
            <a:spLocks noGrp="1"/>
          </p:cNvSpPr>
          <p:nvPr>
            <p:ph type="body" sz="quarter" idx="15" hasCustomPrompt="1"/>
          </p:nvPr>
        </p:nvSpPr>
        <p:spPr>
          <a:xfrm>
            <a:off x="1446374" y="5941166"/>
            <a:ext cx="4666925" cy="429185"/>
          </a:xfrm>
          <a:prstGeom prst="rect">
            <a:avLst/>
          </a:prstGeom>
        </p:spPr>
        <p:txBody>
          <a:bodyPr lIns="0" tIns="0" rIns="0" bIns="0"/>
          <a:lstStyle>
            <a:lvl1pPr marL="0" indent="0" algn="ctr">
              <a:buNone/>
              <a:defRPr sz="1400" b="1">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dirty="0"/>
              <a:t>Katarzyna </a:t>
            </a:r>
            <a:r>
              <a:rPr lang="pl-PL" dirty="0" err="1"/>
              <a:t>Rode</a:t>
            </a:r>
            <a:endParaRPr lang="pl-PL" dirty="0"/>
          </a:p>
        </p:txBody>
      </p:sp>
      <p:pic>
        <p:nvPicPr>
          <p:cNvPr id="15" name="Obraz 14">
            <a:extLst>
              <a:ext uri="{FF2B5EF4-FFF2-40B4-BE49-F238E27FC236}">
                <a16:creationId xmlns:a16="http://schemas.microsoft.com/office/drawing/2014/main" id="{B623AACA-9F97-4304-9808-774E462ABD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603" y="236017"/>
            <a:ext cx="4362598" cy="4027299"/>
          </a:xfrm>
          <a:prstGeom prst="rect">
            <a:avLst/>
          </a:prstGeom>
        </p:spPr>
      </p:pic>
    </p:spTree>
    <p:extLst>
      <p:ext uri="{BB962C8B-B14F-4D97-AF65-F5344CB8AC3E}">
        <p14:creationId xmlns:p14="http://schemas.microsoft.com/office/powerpoint/2010/main" val="2072504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lajd tytułow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63093F89-B72A-4B95-B9D9-02F0051923BC}"/>
              </a:ext>
            </a:extLst>
          </p:cNvPr>
          <p:cNvSpPr/>
          <p:nvPr userDrawn="1"/>
        </p:nvSpPr>
        <p:spPr>
          <a:xfrm>
            <a:off x="-12116" y="0"/>
            <a:ext cx="7571791" cy="10691813"/>
          </a:xfrm>
          <a:prstGeom prst="rect">
            <a:avLst/>
          </a:prstGeom>
          <a:gradFill>
            <a:gsLst>
              <a:gs pos="0">
                <a:schemeClr val="accent5"/>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0" name="Grafika 9">
            <a:extLst>
              <a:ext uri="{FF2B5EF4-FFF2-40B4-BE49-F238E27FC236}">
                <a16:creationId xmlns:a16="http://schemas.microsoft.com/office/drawing/2014/main" id="{7BBB4777-3435-4877-8106-0BFD267564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316" y="520597"/>
            <a:ext cx="6708924" cy="6192853"/>
          </a:xfrm>
          <a:prstGeom prst="rect">
            <a:avLst/>
          </a:prstGeom>
        </p:spPr>
      </p:pic>
      <p:pic>
        <p:nvPicPr>
          <p:cNvPr id="12" name="Obraz 11">
            <a:extLst>
              <a:ext uri="{FF2B5EF4-FFF2-40B4-BE49-F238E27FC236}">
                <a16:creationId xmlns:a16="http://schemas.microsoft.com/office/drawing/2014/main" id="{48477ED9-01B1-4D19-A025-E85D3C67A1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58581" y="3277958"/>
            <a:ext cx="2630395" cy="719580"/>
          </a:xfrm>
          <a:prstGeom prst="rect">
            <a:avLst/>
          </a:prstGeom>
        </p:spPr>
      </p:pic>
      <p:sp>
        <p:nvSpPr>
          <p:cNvPr id="13" name="Symbol zastępczy tekstu 12">
            <a:extLst>
              <a:ext uri="{FF2B5EF4-FFF2-40B4-BE49-F238E27FC236}">
                <a16:creationId xmlns:a16="http://schemas.microsoft.com/office/drawing/2014/main" id="{782EF36E-2E87-494F-A693-6C4A3D0B4D3D}"/>
              </a:ext>
            </a:extLst>
          </p:cNvPr>
          <p:cNvSpPr>
            <a:spLocks noGrp="1"/>
          </p:cNvSpPr>
          <p:nvPr>
            <p:ph type="body" sz="quarter" idx="15" hasCustomPrompt="1"/>
          </p:nvPr>
        </p:nvSpPr>
        <p:spPr>
          <a:xfrm>
            <a:off x="876216" y="7074568"/>
            <a:ext cx="5807242" cy="1167315"/>
          </a:xfrm>
          <a:prstGeom prst="rect">
            <a:avLst/>
          </a:prstGeom>
        </p:spPr>
        <p:txBody>
          <a:bodyPr lIns="0" tIns="0" rIns="0" bIns="0"/>
          <a:lstStyle>
            <a:lvl1pPr marL="0" indent="0" algn="l">
              <a:lnSpc>
                <a:spcPct val="150000"/>
              </a:lnSpc>
              <a:buNone/>
              <a:defRPr sz="16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raportu]</a:t>
            </a:r>
          </a:p>
        </p:txBody>
      </p:sp>
      <p:sp>
        <p:nvSpPr>
          <p:cNvPr id="14" name="Symbol zastępczy tekstu 2">
            <a:extLst>
              <a:ext uri="{FF2B5EF4-FFF2-40B4-BE49-F238E27FC236}">
                <a16:creationId xmlns:a16="http://schemas.microsoft.com/office/drawing/2014/main" id="{04980DAB-D996-4C15-9188-84A0C2EFEDF1}"/>
              </a:ext>
            </a:extLst>
          </p:cNvPr>
          <p:cNvSpPr>
            <a:spLocks noGrp="1"/>
          </p:cNvSpPr>
          <p:nvPr>
            <p:ph type="body" sz="quarter" idx="16" hasCustomPrompt="1"/>
          </p:nvPr>
        </p:nvSpPr>
        <p:spPr>
          <a:xfrm>
            <a:off x="876217" y="8501560"/>
            <a:ext cx="5807242" cy="574112"/>
          </a:xfrm>
          <a:prstGeom prst="rect">
            <a:avLst/>
          </a:prstGeom>
        </p:spPr>
        <p:txBody>
          <a:bodyPr lIns="0" tIns="0" rIns="0" bIns="0"/>
          <a:lstStyle>
            <a:lvl1pPr marL="0" indent="0">
              <a:lnSpc>
                <a:spcPct val="150000"/>
              </a:lnSpc>
              <a:buNone/>
              <a:defRPr sz="1200">
                <a:solidFill>
                  <a:schemeClr val="bg1"/>
                </a:solidFill>
              </a:defRPr>
            </a:lvl1pPr>
          </a:lstStyle>
          <a:p>
            <a:pPr lvl="0"/>
            <a:r>
              <a:rPr lang="pl-PL" dirty="0"/>
              <a:t>[dla kogo]</a:t>
            </a:r>
          </a:p>
        </p:txBody>
      </p:sp>
      <p:sp>
        <p:nvSpPr>
          <p:cNvPr id="15" name="Symbol zastępczy tekstu 13">
            <a:extLst>
              <a:ext uri="{FF2B5EF4-FFF2-40B4-BE49-F238E27FC236}">
                <a16:creationId xmlns:a16="http://schemas.microsoft.com/office/drawing/2014/main" id="{25FBDDE1-E56D-4203-B3BB-6E211228A4B5}"/>
              </a:ext>
            </a:extLst>
          </p:cNvPr>
          <p:cNvSpPr>
            <a:spLocks noGrp="1"/>
          </p:cNvSpPr>
          <p:nvPr>
            <p:ph type="body" sz="quarter" idx="17" hasCustomPrompt="1"/>
          </p:nvPr>
        </p:nvSpPr>
        <p:spPr>
          <a:xfrm>
            <a:off x="876216" y="9335349"/>
            <a:ext cx="5807242" cy="574112"/>
          </a:xfrm>
          <a:prstGeom prst="rect">
            <a:avLst/>
          </a:prstGeom>
        </p:spPr>
        <p:txBody>
          <a:bodyPr lIns="0" tIns="0" rIns="0" bIns="0"/>
          <a:lstStyle>
            <a:lvl1pPr marL="0" indent="0">
              <a:lnSpc>
                <a:spcPct val="150000"/>
              </a:lnSpc>
              <a:buNone/>
              <a:defRPr sz="1200">
                <a:solidFill>
                  <a:schemeClr val="bg1"/>
                </a:solidFill>
              </a:defRPr>
            </a:lvl1pPr>
          </a:lstStyle>
          <a:p>
            <a:pPr lvl="0"/>
            <a:r>
              <a:rPr lang="pl-PL" dirty="0"/>
              <a:t>[kiedy]</a:t>
            </a:r>
          </a:p>
        </p:txBody>
      </p:sp>
    </p:spTree>
    <p:extLst>
      <p:ext uri="{BB962C8B-B14F-4D97-AF65-F5344CB8AC3E}">
        <p14:creationId xmlns:p14="http://schemas.microsoft.com/office/powerpoint/2010/main" val="318735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Prostokąt 10">
            <a:extLst>
              <a:ext uri="{FF2B5EF4-FFF2-40B4-BE49-F238E27FC236}">
                <a16:creationId xmlns:a16="http://schemas.microsoft.com/office/drawing/2014/main" id="{C8D4E3C8-3A9C-4883-8975-C7C12E24DFFF}"/>
              </a:ext>
            </a:extLst>
          </p:cNvPr>
          <p:cNvSpPr/>
          <p:nvPr userDrawn="1"/>
        </p:nvSpPr>
        <p:spPr>
          <a:xfrm>
            <a:off x="-12116" y="0"/>
            <a:ext cx="7571791" cy="3208421"/>
          </a:xfrm>
          <a:prstGeom prst="rect">
            <a:avLst/>
          </a:prstGeom>
          <a:gradFill>
            <a:gsLst>
              <a:gs pos="0">
                <a:schemeClr val="accent5"/>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Symbol zastępczy tekstu 12">
            <a:extLst>
              <a:ext uri="{FF2B5EF4-FFF2-40B4-BE49-F238E27FC236}">
                <a16:creationId xmlns:a16="http://schemas.microsoft.com/office/drawing/2014/main" id="{B7E99213-A4BE-4314-9B2E-CB0AA6BCC8B4}"/>
              </a:ext>
            </a:extLst>
          </p:cNvPr>
          <p:cNvSpPr>
            <a:spLocks noGrp="1"/>
          </p:cNvSpPr>
          <p:nvPr>
            <p:ph type="body" sz="quarter" idx="15" hasCustomPrompt="1"/>
          </p:nvPr>
        </p:nvSpPr>
        <p:spPr>
          <a:xfrm>
            <a:off x="4017675" y="1443789"/>
            <a:ext cx="3336756" cy="1507958"/>
          </a:xfrm>
          <a:prstGeom prst="rect">
            <a:avLst/>
          </a:prstGeom>
        </p:spPr>
        <p:txBody>
          <a:bodyPr lIns="0" tIns="0" rIns="0" bIns="0"/>
          <a:lstStyle>
            <a:lvl1pPr marL="0" indent="0" algn="l">
              <a:lnSpc>
                <a:spcPct val="150000"/>
              </a:lnSpc>
              <a:buNone/>
              <a:defRPr sz="14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raportu]</a:t>
            </a:r>
          </a:p>
        </p:txBody>
      </p:sp>
      <p:sp>
        <p:nvSpPr>
          <p:cNvPr id="14" name="pole tekstowe 13">
            <a:extLst>
              <a:ext uri="{FF2B5EF4-FFF2-40B4-BE49-F238E27FC236}">
                <a16:creationId xmlns:a16="http://schemas.microsoft.com/office/drawing/2014/main" id="{390D8A8B-E23D-4648-87F7-DB41313955BF}"/>
              </a:ext>
            </a:extLst>
          </p:cNvPr>
          <p:cNvSpPr txBox="1"/>
          <p:nvPr userDrawn="1"/>
        </p:nvSpPr>
        <p:spPr>
          <a:xfrm>
            <a:off x="4017675" y="1006368"/>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O raporcie</a:t>
            </a:r>
          </a:p>
        </p:txBody>
      </p:sp>
      <p:sp>
        <p:nvSpPr>
          <p:cNvPr id="15" name="Symbol zastępczy tekstu 2">
            <a:extLst>
              <a:ext uri="{FF2B5EF4-FFF2-40B4-BE49-F238E27FC236}">
                <a16:creationId xmlns:a16="http://schemas.microsoft.com/office/drawing/2014/main" id="{21AFF2A5-1D37-4A60-A91D-F19BD5DA067D}"/>
              </a:ext>
            </a:extLst>
          </p:cNvPr>
          <p:cNvSpPr>
            <a:spLocks noGrp="1"/>
          </p:cNvSpPr>
          <p:nvPr>
            <p:ph type="body" sz="quarter" idx="13"/>
          </p:nvPr>
        </p:nvSpPr>
        <p:spPr>
          <a:xfrm>
            <a:off x="0" y="3208418"/>
            <a:ext cx="7571791" cy="6986461"/>
          </a:xfrm>
          <a:prstGeom prst="rect">
            <a:avLst/>
          </a:prstGeom>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pic>
        <p:nvPicPr>
          <p:cNvPr id="18" name="Grafika 17">
            <a:extLst>
              <a:ext uri="{FF2B5EF4-FFF2-40B4-BE49-F238E27FC236}">
                <a16:creationId xmlns:a16="http://schemas.microsoft.com/office/drawing/2014/main" id="{0B9BC552-2E79-474D-8812-FF37D0EC567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20" y="22988"/>
            <a:ext cx="3373600" cy="3114092"/>
          </a:xfrm>
          <a:prstGeom prst="rect">
            <a:avLst/>
          </a:prstGeom>
        </p:spPr>
      </p:pic>
    </p:spTree>
    <p:extLst>
      <p:ext uri="{BB962C8B-B14F-4D97-AF65-F5344CB8AC3E}">
        <p14:creationId xmlns:p14="http://schemas.microsoft.com/office/powerpoint/2010/main" val="1778435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Prostokąt 10">
            <a:extLst>
              <a:ext uri="{FF2B5EF4-FFF2-40B4-BE49-F238E27FC236}">
                <a16:creationId xmlns:a16="http://schemas.microsoft.com/office/drawing/2014/main" id="{C8D4E3C8-3A9C-4883-8975-C7C12E24DFFF}"/>
              </a:ext>
            </a:extLst>
          </p:cNvPr>
          <p:cNvSpPr/>
          <p:nvPr userDrawn="1"/>
        </p:nvSpPr>
        <p:spPr>
          <a:xfrm>
            <a:off x="-12116" y="0"/>
            <a:ext cx="7571791" cy="3208421"/>
          </a:xfrm>
          <a:prstGeom prst="rect">
            <a:avLst/>
          </a:prstGeom>
          <a:gradFill>
            <a:gsLst>
              <a:gs pos="0">
                <a:schemeClr val="accent5"/>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3" name="Symbol zastępczy tekstu 12">
            <a:extLst>
              <a:ext uri="{FF2B5EF4-FFF2-40B4-BE49-F238E27FC236}">
                <a16:creationId xmlns:a16="http://schemas.microsoft.com/office/drawing/2014/main" id="{B7E99213-A4BE-4314-9B2E-CB0AA6BCC8B4}"/>
              </a:ext>
            </a:extLst>
          </p:cNvPr>
          <p:cNvSpPr>
            <a:spLocks noGrp="1"/>
          </p:cNvSpPr>
          <p:nvPr>
            <p:ph type="body" sz="quarter" idx="15" hasCustomPrompt="1"/>
          </p:nvPr>
        </p:nvSpPr>
        <p:spPr>
          <a:xfrm>
            <a:off x="4017675" y="1443789"/>
            <a:ext cx="3336756" cy="1507958"/>
          </a:xfrm>
          <a:prstGeom prst="rect">
            <a:avLst/>
          </a:prstGeom>
        </p:spPr>
        <p:txBody>
          <a:bodyPr lIns="0" tIns="0" rIns="0" bIns="0"/>
          <a:lstStyle>
            <a:lvl1pPr marL="0" indent="0" algn="l">
              <a:lnSpc>
                <a:spcPct val="150000"/>
              </a:lnSpc>
              <a:buNone/>
              <a:defRPr sz="14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raportu]</a:t>
            </a:r>
          </a:p>
        </p:txBody>
      </p:sp>
      <p:sp>
        <p:nvSpPr>
          <p:cNvPr id="14" name="pole tekstowe 13">
            <a:extLst>
              <a:ext uri="{FF2B5EF4-FFF2-40B4-BE49-F238E27FC236}">
                <a16:creationId xmlns:a16="http://schemas.microsoft.com/office/drawing/2014/main" id="{390D8A8B-E23D-4648-87F7-DB41313955BF}"/>
              </a:ext>
            </a:extLst>
          </p:cNvPr>
          <p:cNvSpPr txBox="1"/>
          <p:nvPr userDrawn="1"/>
        </p:nvSpPr>
        <p:spPr>
          <a:xfrm>
            <a:off x="4017675" y="1006368"/>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Zawartość</a:t>
            </a:r>
          </a:p>
        </p:txBody>
      </p:sp>
      <p:sp>
        <p:nvSpPr>
          <p:cNvPr id="15" name="Symbol zastępczy tekstu 2">
            <a:extLst>
              <a:ext uri="{FF2B5EF4-FFF2-40B4-BE49-F238E27FC236}">
                <a16:creationId xmlns:a16="http://schemas.microsoft.com/office/drawing/2014/main" id="{21AFF2A5-1D37-4A60-A91D-F19BD5DA067D}"/>
              </a:ext>
            </a:extLst>
          </p:cNvPr>
          <p:cNvSpPr>
            <a:spLocks noGrp="1"/>
          </p:cNvSpPr>
          <p:nvPr>
            <p:ph type="body" sz="quarter" idx="13"/>
          </p:nvPr>
        </p:nvSpPr>
        <p:spPr>
          <a:xfrm>
            <a:off x="0" y="3208418"/>
            <a:ext cx="7559675" cy="6986461"/>
          </a:xfrm>
          <a:prstGeom prst="rect">
            <a:avLst/>
          </a:prstGeom>
        </p:spPr>
        <p:txBody>
          <a:bodyPr lIns="360000" tIns="360000" rIns="360000" bIns="180000" numCol="1" spcCol="360000">
            <a:normAutofit/>
          </a:bodyPr>
          <a:lstStyle>
            <a:lvl1pPr marL="228600" indent="-228600" algn="just">
              <a:lnSpc>
                <a:spcPct val="150000"/>
              </a:lnSpc>
              <a:buFont typeface="+mj-lt"/>
              <a:buAutoNum type="arabicPeriod"/>
              <a:defRPr sz="1200"/>
            </a:lvl1pPr>
          </a:lstStyle>
          <a:p>
            <a:pPr lvl="0"/>
            <a:endParaRPr lang="pl-PL" dirty="0"/>
          </a:p>
        </p:txBody>
      </p:sp>
      <p:pic>
        <p:nvPicPr>
          <p:cNvPr id="16" name="Grafika 15">
            <a:extLst>
              <a:ext uri="{FF2B5EF4-FFF2-40B4-BE49-F238E27FC236}">
                <a16:creationId xmlns:a16="http://schemas.microsoft.com/office/drawing/2014/main" id="{B2EF83FF-2C5C-414E-9CD2-0BEBC77621E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20" y="22988"/>
            <a:ext cx="3373600" cy="3114092"/>
          </a:xfrm>
          <a:prstGeom prst="rect">
            <a:avLst/>
          </a:prstGeom>
        </p:spPr>
      </p:pic>
    </p:spTree>
    <p:extLst>
      <p:ext uri="{BB962C8B-B14F-4D97-AF65-F5344CB8AC3E}">
        <p14:creationId xmlns:p14="http://schemas.microsoft.com/office/powerpoint/2010/main" val="550964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6" name="Symbol zastępczy tekstu 2">
            <a:extLst>
              <a:ext uri="{FF2B5EF4-FFF2-40B4-BE49-F238E27FC236}">
                <a16:creationId xmlns:a16="http://schemas.microsoft.com/office/drawing/2014/main" id="{9DEDECBB-5B2D-461E-BE7A-DDD29E280F78}"/>
              </a:ext>
            </a:extLst>
          </p:cNvPr>
          <p:cNvSpPr>
            <a:spLocks noGrp="1"/>
          </p:cNvSpPr>
          <p:nvPr>
            <p:ph type="body" sz="quarter" idx="13"/>
          </p:nvPr>
        </p:nvSpPr>
        <p:spPr>
          <a:xfrm>
            <a:off x="205242" y="1671833"/>
            <a:ext cx="7149189" cy="8474669"/>
          </a:xfrm>
          <a:prstGeom prst="rect">
            <a:avLst/>
          </a:prstGeom>
          <a:ln w="25400">
            <a:solidFill>
              <a:schemeClr val="accent4"/>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pic>
        <p:nvPicPr>
          <p:cNvPr id="13" name="Grafika 12">
            <a:extLst>
              <a:ext uri="{FF2B5EF4-FFF2-40B4-BE49-F238E27FC236}">
                <a16:creationId xmlns:a16="http://schemas.microsoft.com/office/drawing/2014/main" id="{85DB8B67-4A00-4009-A16B-95A20AA7C66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766" y="270138"/>
            <a:ext cx="1329571" cy="1227296"/>
          </a:xfrm>
          <a:prstGeom prst="rect">
            <a:avLst/>
          </a:prstGeom>
        </p:spPr>
      </p:pic>
    </p:spTree>
    <p:extLst>
      <p:ext uri="{BB962C8B-B14F-4D97-AF65-F5344CB8AC3E}">
        <p14:creationId xmlns:p14="http://schemas.microsoft.com/office/powerpoint/2010/main" val="4234284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sp>
        <p:nvSpPr>
          <p:cNvPr id="14" name="Symbol zastępczy tekstu 2">
            <a:extLst>
              <a:ext uri="{FF2B5EF4-FFF2-40B4-BE49-F238E27FC236}">
                <a16:creationId xmlns:a16="http://schemas.microsoft.com/office/drawing/2014/main" id="{E4E89F55-4A40-4B5D-A593-B9C2B520F15E}"/>
              </a:ext>
            </a:extLst>
          </p:cNvPr>
          <p:cNvSpPr>
            <a:spLocks noGrp="1"/>
          </p:cNvSpPr>
          <p:nvPr>
            <p:ph type="body" sz="quarter" idx="17"/>
          </p:nvPr>
        </p:nvSpPr>
        <p:spPr>
          <a:xfrm>
            <a:off x="205241" y="5486342"/>
            <a:ext cx="7149189" cy="4660160"/>
          </a:xfrm>
          <a:prstGeom prst="rect">
            <a:avLst/>
          </a:prstGeom>
          <a:ln w="25400">
            <a:solidFill>
              <a:schemeClr val="accent4"/>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5" name="Symbol zastępczy zawartości 15">
            <a:extLst>
              <a:ext uri="{FF2B5EF4-FFF2-40B4-BE49-F238E27FC236}">
                <a16:creationId xmlns:a16="http://schemas.microsoft.com/office/drawing/2014/main" id="{BAD17192-0EFB-4918-9D5F-2EBC9C9C5F9F}"/>
              </a:ext>
            </a:extLst>
          </p:cNvPr>
          <p:cNvSpPr>
            <a:spLocks noGrp="1"/>
          </p:cNvSpPr>
          <p:nvPr>
            <p:ph sz="quarter" idx="14"/>
          </p:nvPr>
        </p:nvSpPr>
        <p:spPr>
          <a:xfrm>
            <a:off x="205241" y="1671833"/>
            <a:ext cx="7149188" cy="3674073"/>
          </a:xfrm>
          <a:prstGeom prst="rect">
            <a:avLst/>
          </a:prstGeom>
          <a:ln w="25400">
            <a:solidFill>
              <a:schemeClr val="accent4"/>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16" name="Grafika 15">
            <a:extLst>
              <a:ext uri="{FF2B5EF4-FFF2-40B4-BE49-F238E27FC236}">
                <a16:creationId xmlns:a16="http://schemas.microsoft.com/office/drawing/2014/main" id="{810F41C1-99F4-48C9-9F17-5436B54EF54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766" y="270138"/>
            <a:ext cx="1329571" cy="1227296"/>
          </a:xfrm>
          <a:prstGeom prst="rect">
            <a:avLst/>
          </a:prstGeom>
        </p:spPr>
      </p:pic>
    </p:spTree>
    <p:extLst>
      <p:ext uri="{BB962C8B-B14F-4D97-AF65-F5344CB8AC3E}">
        <p14:creationId xmlns:p14="http://schemas.microsoft.com/office/powerpoint/2010/main" val="1232694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sp>
        <p:nvSpPr>
          <p:cNvPr id="14" name="Symbol zastępczy tekstu 2">
            <a:extLst>
              <a:ext uri="{FF2B5EF4-FFF2-40B4-BE49-F238E27FC236}">
                <a16:creationId xmlns:a16="http://schemas.microsoft.com/office/drawing/2014/main" id="{E4E89F55-4A40-4B5D-A593-B9C2B520F15E}"/>
              </a:ext>
            </a:extLst>
          </p:cNvPr>
          <p:cNvSpPr>
            <a:spLocks noGrp="1"/>
          </p:cNvSpPr>
          <p:nvPr>
            <p:ph type="body" sz="quarter" idx="17"/>
          </p:nvPr>
        </p:nvSpPr>
        <p:spPr>
          <a:xfrm>
            <a:off x="205241" y="7755886"/>
            <a:ext cx="7149189" cy="2390615"/>
          </a:xfrm>
          <a:prstGeom prst="rect">
            <a:avLst/>
          </a:prstGeom>
          <a:ln w="25400">
            <a:solidFill>
              <a:schemeClr val="accent4"/>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5" name="Symbol zastępczy zawartości 15">
            <a:extLst>
              <a:ext uri="{FF2B5EF4-FFF2-40B4-BE49-F238E27FC236}">
                <a16:creationId xmlns:a16="http://schemas.microsoft.com/office/drawing/2014/main" id="{BAD17192-0EFB-4918-9D5F-2EBC9C9C5F9F}"/>
              </a:ext>
            </a:extLst>
          </p:cNvPr>
          <p:cNvSpPr>
            <a:spLocks noGrp="1"/>
          </p:cNvSpPr>
          <p:nvPr>
            <p:ph sz="quarter" idx="14"/>
          </p:nvPr>
        </p:nvSpPr>
        <p:spPr>
          <a:xfrm>
            <a:off x="205241" y="1671833"/>
            <a:ext cx="7149188" cy="5943618"/>
          </a:xfrm>
          <a:prstGeom prst="rect">
            <a:avLst/>
          </a:prstGeom>
          <a:ln w="25400">
            <a:solidFill>
              <a:schemeClr val="accent4"/>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16" name="Grafika 15">
            <a:extLst>
              <a:ext uri="{FF2B5EF4-FFF2-40B4-BE49-F238E27FC236}">
                <a16:creationId xmlns:a16="http://schemas.microsoft.com/office/drawing/2014/main" id="{902E4036-BD84-4459-9B55-5554ED98EA4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766" y="270138"/>
            <a:ext cx="1329571" cy="1227296"/>
          </a:xfrm>
          <a:prstGeom prst="rect">
            <a:avLst/>
          </a:prstGeom>
        </p:spPr>
      </p:pic>
    </p:spTree>
    <p:extLst>
      <p:ext uri="{BB962C8B-B14F-4D97-AF65-F5344CB8AC3E}">
        <p14:creationId xmlns:p14="http://schemas.microsoft.com/office/powerpoint/2010/main" val="393307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6" name="Symbol zastępczy tekstu 2">
            <a:extLst>
              <a:ext uri="{FF2B5EF4-FFF2-40B4-BE49-F238E27FC236}">
                <a16:creationId xmlns:a16="http://schemas.microsoft.com/office/drawing/2014/main" id="{9DEDECBB-5B2D-461E-BE7A-DDD29E280F78}"/>
              </a:ext>
            </a:extLst>
          </p:cNvPr>
          <p:cNvSpPr>
            <a:spLocks noGrp="1"/>
          </p:cNvSpPr>
          <p:nvPr>
            <p:ph type="body" sz="quarter" idx="13"/>
          </p:nvPr>
        </p:nvSpPr>
        <p:spPr>
          <a:xfrm>
            <a:off x="205242" y="1671833"/>
            <a:ext cx="7149189" cy="8474669"/>
          </a:xfrm>
          <a:prstGeom prst="rect">
            <a:avLst/>
          </a:prstGeom>
          <a:ln w="25400">
            <a:solidFill>
              <a:schemeClr val="accent2"/>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pic>
        <p:nvPicPr>
          <p:cNvPr id="13" name="Obraz 12">
            <a:extLst>
              <a:ext uri="{FF2B5EF4-FFF2-40B4-BE49-F238E27FC236}">
                <a16:creationId xmlns:a16="http://schemas.microsoft.com/office/drawing/2014/main" id="{3F8F1688-5712-455D-9346-6245839B2E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24" t="4135" r="85019" b="73290"/>
          <a:stretch/>
        </p:blipFill>
        <p:spPr>
          <a:xfrm>
            <a:off x="205242" y="212497"/>
            <a:ext cx="1200355" cy="1318900"/>
          </a:xfrm>
          <a:prstGeom prst="rect">
            <a:avLst/>
          </a:prstGeom>
        </p:spPr>
      </p:pic>
    </p:spTree>
    <p:extLst>
      <p:ext uri="{BB962C8B-B14F-4D97-AF65-F5344CB8AC3E}">
        <p14:creationId xmlns:p14="http://schemas.microsoft.com/office/powerpoint/2010/main" val="2815468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sp>
        <p:nvSpPr>
          <p:cNvPr id="14" name="Symbol zastępczy tekstu 2">
            <a:extLst>
              <a:ext uri="{FF2B5EF4-FFF2-40B4-BE49-F238E27FC236}">
                <a16:creationId xmlns:a16="http://schemas.microsoft.com/office/drawing/2014/main" id="{E4E89F55-4A40-4B5D-A593-B9C2B520F15E}"/>
              </a:ext>
            </a:extLst>
          </p:cNvPr>
          <p:cNvSpPr>
            <a:spLocks noGrp="1"/>
          </p:cNvSpPr>
          <p:nvPr>
            <p:ph type="body" sz="quarter" idx="17"/>
          </p:nvPr>
        </p:nvSpPr>
        <p:spPr>
          <a:xfrm>
            <a:off x="205241" y="7755886"/>
            <a:ext cx="7149189" cy="2390615"/>
          </a:xfrm>
          <a:prstGeom prst="rect">
            <a:avLst/>
          </a:prstGeom>
          <a:ln w="25400">
            <a:solidFill>
              <a:schemeClr val="accent4"/>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5" name="Symbol zastępczy zawartości 15">
            <a:extLst>
              <a:ext uri="{FF2B5EF4-FFF2-40B4-BE49-F238E27FC236}">
                <a16:creationId xmlns:a16="http://schemas.microsoft.com/office/drawing/2014/main" id="{BAD17192-0EFB-4918-9D5F-2EBC9C9C5F9F}"/>
              </a:ext>
            </a:extLst>
          </p:cNvPr>
          <p:cNvSpPr>
            <a:spLocks noGrp="1"/>
          </p:cNvSpPr>
          <p:nvPr>
            <p:ph sz="quarter" idx="14"/>
          </p:nvPr>
        </p:nvSpPr>
        <p:spPr>
          <a:xfrm>
            <a:off x="205241" y="4202881"/>
            <a:ext cx="7149188" cy="3412569"/>
          </a:xfrm>
          <a:prstGeom prst="rect">
            <a:avLst/>
          </a:prstGeom>
          <a:ln w="25400">
            <a:solidFill>
              <a:schemeClr val="accent4"/>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6" name="Symbol zastępczy tekstu 2">
            <a:extLst>
              <a:ext uri="{FF2B5EF4-FFF2-40B4-BE49-F238E27FC236}">
                <a16:creationId xmlns:a16="http://schemas.microsoft.com/office/drawing/2014/main" id="{680C2562-B12E-4231-8A4C-16900CE75970}"/>
              </a:ext>
            </a:extLst>
          </p:cNvPr>
          <p:cNvSpPr>
            <a:spLocks noGrp="1"/>
          </p:cNvSpPr>
          <p:nvPr>
            <p:ph type="body" sz="quarter" idx="18"/>
          </p:nvPr>
        </p:nvSpPr>
        <p:spPr>
          <a:xfrm>
            <a:off x="205240" y="1671832"/>
            <a:ext cx="7149189" cy="2390615"/>
          </a:xfrm>
          <a:prstGeom prst="rect">
            <a:avLst/>
          </a:prstGeom>
          <a:ln w="25400">
            <a:solidFill>
              <a:schemeClr val="accent4"/>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pic>
        <p:nvPicPr>
          <p:cNvPr id="17" name="Grafika 16">
            <a:extLst>
              <a:ext uri="{FF2B5EF4-FFF2-40B4-BE49-F238E27FC236}">
                <a16:creationId xmlns:a16="http://schemas.microsoft.com/office/drawing/2014/main" id="{2A190DA7-E0D6-4124-A1B6-9C9D4F7312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766" y="270138"/>
            <a:ext cx="1329571" cy="1227296"/>
          </a:xfrm>
          <a:prstGeom prst="rect">
            <a:avLst/>
          </a:prstGeom>
        </p:spPr>
      </p:pic>
    </p:spTree>
    <p:extLst>
      <p:ext uri="{BB962C8B-B14F-4D97-AF65-F5344CB8AC3E}">
        <p14:creationId xmlns:p14="http://schemas.microsoft.com/office/powerpoint/2010/main" val="575723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sp>
        <p:nvSpPr>
          <p:cNvPr id="16" name="Symbol zastępczy zawartości 15">
            <a:extLst>
              <a:ext uri="{FF2B5EF4-FFF2-40B4-BE49-F238E27FC236}">
                <a16:creationId xmlns:a16="http://schemas.microsoft.com/office/drawing/2014/main" id="{7F227F35-2238-42EE-9C2B-7C4086A2F1AF}"/>
              </a:ext>
            </a:extLst>
          </p:cNvPr>
          <p:cNvSpPr>
            <a:spLocks noGrp="1"/>
          </p:cNvSpPr>
          <p:nvPr>
            <p:ph sz="quarter" idx="14"/>
          </p:nvPr>
        </p:nvSpPr>
        <p:spPr>
          <a:xfrm>
            <a:off x="205241" y="1671833"/>
            <a:ext cx="7149188" cy="8474668"/>
          </a:xfrm>
          <a:prstGeom prst="rect">
            <a:avLst/>
          </a:prstGeom>
          <a:ln w="25400">
            <a:solidFill>
              <a:schemeClr val="accent4"/>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14" name="Grafika 13">
            <a:extLst>
              <a:ext uri="{FF2B5EF4-FFF2-40B4-BE49-F238E27FC236}">
                <a16:creationId xmlns:a16="http://schemas.microsoft.com/office/drawing/2014/main" id="{70A18871-6CA5-4E2A-8627-BD207AB5ADA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766" y="270138"/>
            <a:ext cx="1329571" cy="1227296"/>
          </a:xfrm>
          <a:prstGeom prst="rect">
            <a:avLst/>
          </a:prstGeom>
        </p:spPr>
      </p:pic>
    </p:spTree>
    <p:extLst>
      <p:ext uri="{BB962C8B-B14F-4D97-AF65-F5344CB8AC3E}">
        <p14:creationId xmlns:p14="http://schemas.microsoft.com/office/powerpoint/2010/main" val="18106559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pic>
        <p:nvPicPr>
          <p:cNvPr id="15" name="Grafika 14">
            <a:extLst>
              <a:ext uri="{FF2B5EF4-FFF2-40B4-BE49-F238E27FC236}">
                <a16:creationId xmlns:a16="http://schemas.microsoft.com/office/drawing/2014/main" id="{E494F0C6-9EFF-4980-8CE2-440C7BF9AE3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766" y="270138"/>
            <a:ext cx="1329571" cy="1227296"/>
          </a:xfrm>
          <a:prstGeom prst="rect">
            <a:avLst/>
          </a:prstGeom>
        </p:spPr>
      </p:pic>
    </p:spTree>
    <p:extLst>
      <p:ext uri="{BB962C8B-B14F-4D97-AF65-F5344CB8AC3E}">
        <p14:creationId xmlns:p14="http://schemas.microsoft.com/office/powerpoint/2010/main" val="3748980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4" name="Prostokąt 13">
            <a:extLst>
              <a:ext uri="{FF2B5EF4-FFF2-40B4-BE49-F238E27FC236}">
                <a16:creationId xmlns:a16="http://schemas.microsoft.com/office/drawing/2014/main" id="{5F72C75F-F0C3-42E4-9176-CA1F8C7F89E5}"/>
              </a:ext>
            </a:extLst>
          </p:cNvPr>
          <p:cNvSpPr/>
          <p:nvPr userDrawn="1"/>
        </p:nvSpPr>
        <p:spPr>
          <a:xfrm>
            <a:off x="-12116" y="0"/>
            <a:ext cx="7571791" cy="4421875"/>
          </a:xfrm>
          <a:prstGeom prst="rect">
            <a:avLst/>
          </a:prstGeom>
          <a:gradFill>
            <a:gsLst>
              <a:gs pos="0">
                <a:schemeClr val="accent5"/>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pole tekstowe 16">
            <a:extLst>
              <a:ext uri="{FF2B5EF4-FFF2-40B4-BE49-F238E27FC236}">
                <a16:creationId xmlns:a16="http://schemas.microsoft.com/office/drawing/2014/main" id="{AEADE957-1B64-4CD1-A20C-5774E39BBCE9}"/>
              </a:ext>
            </a:extLst>
          </p:cNvPr>
          <p:cNvSpPr txBox="1"/>
          <p:nvPr userDrawn="1"/>
        </p:nvSpPr>
        <p:spPr>
          <a:xfrm>
            <a:off x="4440279" y="1849307"/>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Kontakt</a:t>
            </a:r>
          </a:p>
        </p:txBody>
      </p:sp>
      <p:sp>
        <p:nvSpPr>
          <p:cNvPr id="18" name="pole tekstowe 17">
            <a:extLst>
              <a:ext uri="{FF2B5EF4-FFF2-40B4-BE49-F238E27FC236}">
                <a16:creationId xmlns:a16="http://schemas.microsoft.com/office/drawing/2014/main" id="{0FBE5AA8-F2E5-4B46-A870-EEFAE47D5407}"/>
              </a:ext>
            </a:extLst>
          </p:cNvPr>
          <p:cNvSpPr txBox="1"/>
          <p:nvPr userDrawn="1"/>
        </p:nvSpPr>
        <p:spPr>
          <a:xfrm>
            <a:off x="4440279" y="2200927"/>
            <a:ext cx="2397249" cy="926920"/>
          </a:xfrm>
          <a:prstGeom prst="rect">
            <a:avLst/>
          </a:prstGeom>
          <a:noFill/>
        </p:spPr>
        <p:txBody>
          <a:bodyPr wrap="square" lIns="0" tIns="0" rIns="0" bIns="0" rtlCol="0">
            <a:spAutoFit/>
          </a:bodyPr>
          <a:lstStyle/>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Reklama i badania na podstawie danych</a:t>
            </a:r>
          </a:p>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z mobile</a:t>
            </a:r>
          </a:p>
        </p:txBody>
      </p:sp>
      <p:sp>
        <p:nvSpPr>
          <p:cNvPr id="20" name="Symbol zastępczy tekstu 7">
            <a:extLst>
              <a:ext uri="{FF2B5EF4-FFF2-40B4-BE49-F238E27FC236}">
                <a16:creationId xmlns:a16="http://schemas.microsoft.com/office/drawing/2014/main" id="{FE15365A-E00B-4325-B2DB-F88C9241CD9A}"/>
              </a:ext>
            </a:extLst>
          </p:cNvPr>
          <p:cNvSpPr>
            <a:spLocks noGrp="1"/>
          </p:cNvSpPr>
          <p:nvPr>
            <p:ph type="body" sz="quarter" idx="13" hasCustomPrompt="1"/>
          </p:nvPr>
        </p:nvSpPr>
        <p:spPr>
          <a:xfrm>
            <a:off x="1446539" y="6457852"/>
            <a:ext cx="4666925" cy="429185"/>
          </a:xfrm>
          <a:prstGeom prst="rect">
            <a:avLst/>
          </a:prstGeom>
        </p:spPr>
        <p:txBody>
          <a:bodyPr lIns="0" tIns="0" rIns="0" bIns="0"/>
          <a:lstStyle>
            <a:lvl1pPr marL="0" indent="0" algn="ctr">
              <a:buNone/>
              <a:defRPr sz="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dirty="0"/>
              <a:t>[stanowisko]</a:t>
            </a:r>
          </a:p>
        </p:txBody>
      </p:sp>
      <p:sp>
        <p:nvSpPr>
          <p:cNvPr id="21" name="Symbol zastępczy tekstu 9">
            <a:extLst>
              <a:ext uri="{FF2B5EF4-FFF2-40B4-BE49-F238E27FC236}">
                <a16:creationId xmlns:a16="http://schemas.microsoft.com/office/drawing/2014/main" id="{BEB47C9C-3FB5-43A2-85FA-C61FE30E4317}"/>
              </a:ext>
            </a:extLst>
          </p:cNvPr>
          <p:cNvSpPr>
            <a:spLocks noGrp="1"/>
          </p:cNvSpPr>
          <p:nvPr>
            <p:ph type="body" sz="quarter" idx="14" hasCustomPrompt="1"/>
          </p:nvPr>
        </p:nvSpPr>
        <p:spPr>
          <a:xfrm>
            <a:off x="1446374" y="6970613"/>
            <a:ext cx="4666872" cy="1704975"/>
          </a:xfrm>
          <a:prstGeom prst="rect">
            <a:avLst/>
          </a:prstGeom>
        </p:spPr>
        <p:txBody>
          <a:bodyPr lIns="0" tIns="0" rIns="0" bIns="0"/>
          <a:lstStyle>
            <a:lvl1pPr marL="0" indent="0" algn="ctr">
              <a:buNone/>
              <a:defRPr sz="1400" b="1">
                <a:solidFill>
                  <a:schemeClr val="tx1"/>
                </a:solidFill>
              </a:defRPr>
            </a:lvl1pPr>
          </a:lstStyle>
          <a:p>
            <a:pPr lvl="0"/>
            <a:r>
              <a:rPr lang="pl-PL" dirty="0"/>
              <a:t>+ 48 [telefon]</a:t>
            </a:r>
          </a:p>
          <a:p>
            <a:pPr lvl="0"/>
            <a:r>
              <a:rPr lang="pl-PL" dirty="0"/>
              <a:t>[mail]</a:t>
            </a:r>
          </a:p>
          <a:p>
            <a:pPr lvl="0"/>
            <a:r>
              <a:rPr lang="pl-PL" dirty="0"/>
              <a:t>Selectivv.com</a:t>
            </a:r>
          </a:p>
        </p:txBody>
      </p:sp>
      <p:sp>
        <p:nvSpPr>
          <p:cNvPr id="22" name="Symbol zastępczy tekstu 7">
            <a:extLst>
              <a:ext uri="{FF2B5EF4-FFF2-40B4-BE49-F238E27FC236}">
                <a16:creationId xmlns:a16="http://schemas.microsoft.com/office/drawing/2014/main" id="{5D52DE60-AE2E-49FD-A9B2-23C933485C88}"/>
              </a:ext>
            </a:extLst>
          </p:cNvPr>
          <p:cNvSpPr>
            <a:spLocks noGrp="1"/>
          </p:cNvSpPr>
          <p:nvPr>
            <p:ph type="body" sz="quarter" idx="15" hasCustomPrompt="1"/>
          </p:nvPr>
        </p:nvSpPr>
        <p:spPr>
          <a:xfrm>
            <a:off x="1446374" y="5941166"/>
            <a:ext cx="4666925" cy="429185"/>
          </a:xfrm>
          <a:prstGeom prst="rect">
            <a:avLst/>
          </a:prstGeom>
        </p:spPr>
        <p:txBody>
          <a:bodyPr lIns="0" tIns="0" rIns="0" bIns="0"/>
          <a:lstStyle>
            <a:lvl1pPr marL="0" indent="0" algn="ctr">
              <a:buNone/>
              <a:defRPr sz="1400" b="1">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dirty="0"/>
              <a:t>[stanowisko]</a:t>
            </a:r>
          </a:p>
        </p:txBody>
      </p:sp>
      <p:pic>
        <p:nvPicPr>
          <p:cNvPr id="16" name="Grafika 15">
            <a:extLst>
              <a:ext uri="{FF2B5EF4-FFF2-40B4-BE49-F238E27FC236}">
                <a16:creationId xmlns:a16="http://schemas.microsoft.com/office/drawing/2014/main" id="{D21AD800-B182-4568-A51E-B341914FE6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294" y="236017"/>
            <a:ext cx="4362907" cy="4027298"/>
          </a:xfrm>
          <a:prstGeom prst="rect">
            <a:avLst/>
          </a:prstGeom>
        </p:spPr>
      </p:pic>
    </p:spTree>
    <p:extLst>
      <p:ext uri="{BB962C8B-B14F-4D97-AF65-F5344CB8AC3E}">
        <p14:creationId xmlns:p14="http://schemas.microsoft.com/office/powerpoint/2010/main" val="4157944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4" name="Prostokąt 13">
            <a:extLst>
              <a:ext uri="{FF2B5EF4-FFF2-40B4-BE49-F238E27FC236}">
                <a16:creationId xmlns:a16="http://schemas.microsoft.com/office/drawing/2014/main" id="{5F72C75F-F0C3-42E4-9176-CA1F8C7F89E5}"/>
              </a:ext>
            </a:extLst>
          </p:cNvPr>
          <p:cNvSpPr/>
          <p:nvPr userDrawn="1"/>
        </p:nvSpPr>
        <p:spPr>
          <a:xfrm>
            <a:off x="-12116" y="0"/>
            <a:ext cx="7571791" cy="4421875"/>
          </a:xfrm>
          <a:prstGeom prst="rect">
            <a:avLst/>
          </a:prstGeom>
          <a:gradFill>
            <a:gsLst>
              <a:gs pos="0">
                <a:schemeClr val="accent5"/>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pole tekstowe 16">
            <a:extLst>
              <a:ext uri="{FF2B5EF4-FFF2-40B4-BE49-F238E27FC236}">
                <a16:creationId xmlns:a16="http://schemas.microsoft.com/office/drawing/2014/main" id="{AEADE957-1B64-4CD1-A20C-5774E39BBCE9}"/>
              </a:ext>
            </a:extLst>
          </p:cNvPr>
          <p:cNvSpPr txBox="1"/>
          <p:nvPr userDrawn="1"/>
        </p:nvSpPr>
        <p:spPr>
          <a:xfrm>
            <a:off x="4440279" y="1849307"/>
            <a:ext cx="3336756" cy="246221"/>
          </a:xfrm>
          <a:prstGeom prst="rect">
            <a:avLst/>
          </a:prstGeom>
          <a:noFill/>
        </p:spPr>
        <p:txBody>
          <a:bodyPr wrap="square" lIns="0" tIns="0" rIns="0" bIns="0" rtlCol="0">
            <a:spAutoFit/>
          </a:bodyPr>
          <a:lstStyle/>
          <a:p>
            <a:pPr algn="l"/>
            <a:r>
              <a:rPr lang="pl-PL" sz="1600" spc="600" dirty="0">
                <a:solidFill>
                  <a:schemeClr val="bg1"/>
                </a:solidFill>
                <a:latin typeface="Lato Black" panose="020F0502020204030203" pitchFamily="34" charset="0"/>
                <a:ea typeface="Lato Black" panose="020F0502020204030203" pitchFamily="34" charset="0"/>
                <a:cs typeface="Lato Black" panose="020F0502020204030203" pitchFamily="34" charset="0"/>
              </a:rPr>
              <a:t>Kontakt</a:t>
            </a:r>
          </a:p>
        </p:txBody>
      </p:sp>
      <p:sp>
        <p:nvSpPr>
          <p:cNvPr id="18" name="pole tekstowe 17">
            <a:extLst>
              <a:ext uri="{FF2B5EF4-FFF2-40B4-BE49-F238E27FC236}">
                <a16:creationId xmlns:a16="http://schemas.microsoft.com/office/drawing/2014/main" id="{0FBE5AA8-F2E5-4B46-A870-EEFAE47D5407}"/>
              </a:ext>
            </a:extLst>
          </p:cNvPr>
          <p:cNvSpPr txBox="1"/>
          <p:nvPr userDrawn="1"/>
        </p:nvSpPr>
        <p:spPr>
          <a:xfrm>
            <a:off x="4440279" y="2200927"/>
            <a:ext cx="2397249" cy="926920"/>
          </a:xfrm>
          <a:prstGeom prst="rect">
            <a:avLst/>
          </a:prstGeom>
          <a:noFill/>
        </p:spPr>
        <p:txBody>
          <a:bodyPr wrap="square" lIns="0" tIns="0" rIns="0" bIns="0" rtlCol="0">
            <a:spAutoFit/>
          </a:bodyPr>
          <a:lstStyle/>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Reklama i badania na podstawie danych</a:t>
            </a:r>
          </a:p>
          <a:p>
            <a:pPr algn="l">
              <a:lnSpc>
                <a:spcPct val="150000"/>
              </a:lnSpc>
            </a:pPr>
            <a:r>
              <a:rPr lang="pl-PL" sz="1400" spc="300" dirty="0">
                <a:solidFill>
                  <a:schemeClr val="bg1"/>
                </a:solidFill>
                <a:latin typeface="Lato" panose="020F0502020204030203" pitchFamily="34" charset="-18"/>
                <a:ea typeface="Lato Black" panose="020F0502020204030203" pitchFamily="34" charset="0"/>
                <a:cs typeface="Lato Black" panose="020F0502020204030203" pitchFamily="34" charset="0"/>
              </a:rPr>
              <a:t>z mobile</a:t>
            </a:r>
          </a:p>
        </p:txBody>
      </p:sp>
      <p:sp>
        <p:nvSpPr>
          <p:cNvPr id="20" name="Symbol zastępczy tekstu 7">
            <a:extLst>
              <a:ext uri="{FF2B5EF4-FFF2-40B4-BE49-F238E27FC236}">
                <a16:creationId xmlns:a16="http://schemas.microsoft.com/office/drawing/2014/main" id="{FE15365A-E00B-4325-B2DB-F88C9241CD9A}"/>
              </a:ext>
            </a:extLst>
          </p:cNvPr>
          <p:cNvSpPr>
            <a:spLocks noGrp="1"/>
          </p:cNvSpPr>
          <p:nvPr>
            <p:ph type="body" sz="quarter" idx="13" hasCustomPrompt="1"/>
          </p:nvPr>
        </p:nvSpPr>
        <p:spPr>
          <a:xfrm>
            <a:off x="1446539" y="6457852"/>
            <a:ext cx="4666925" cy="429185"/>
          </a:xfrm>
          <a:prstGeom prst="rect">
            <a:avLst/>
          </a:prstGeom>
        </p:spPr>
        <p:txBody>
          <a:bodyPr lIns="0" tIns="0" rIns="0" bIns="0"/>
          <a:lstStyle>
            <a:lvl1pPr marL="0" indent="0" algn="ctr">
              <a:buNone/>
              <a:defRPr sz="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en-US" dirty="0"/>
              <a:t>Project Manager of Data Tank</a:t>
            </a:r>
            <a:endParaRPr lang="pl-PL" dirty="0"/>
          </a:p>
        </p:txBody>
      </p:sp>
      <p:sp>
        <p:nvSpPr>
          <p:cNvPr id="21" name="Symbol zastępczy tekstu 9">
            <a:extLst>
              <a:ext uri="{FF2B5EF4-FFF2-40B4-BE49-F238E27FC236}">
                <a16:creationId xmlns:a16="http://schemas.microsoft.com/office/drawing/2014/main" id="{BEB47C9C-3FB5-43A2-85FA-C61FE30E4317}"/>
              </a:ext>
            </a:extLst>
          </p:cNvPr>
          <p:cNvSpPr>
            <a:spLocks noGrp="1"/>
          </p:cNvSpPr>
          <p:nvPr>
            <p:ph type="body" sz="quarter" idx="14" hasCustomPrompt="1"/>
          </p:nvPr>
        </p:nvSpPr>
        <p:spPr>
          <a:xfrm>
            <a:off x="1446374" y="6970613"/>
            <a:ext cx="4666872" cy="1704975"/>
          </a:xfrm>
          <a:prstGeom prst="rect">
            <a:avLst/>
          </a:prstGeom>
        </p:spPr>
        <p:txBody>
          <a:bodyPr lIns="0" tIns="0" rIns="0" bIns="0"/>
          <a:lstStyle>
            <a:lvl1pPr marL="0" indent="0" algn="ctr">
              <a:buNone/>
              <a:defRPr sz="1400" b="1">
                <a:solidFill>
                  <a:schemeClr val="tx1"/>
                </a:solidFill>
              </a:defRPr>
            </a:lvl1pPr>
          </a:lstStyle>
          <a:p>
            <a:pPr lvl="0"/>
            <a:r>
              <a:rPr lang="pl-PL" dirty="0"/>
              <a:t>+ 48 511 195 338</a:t>
            </a:r>
          </a:p>
          <a:p>
            <a:pPr lvl="0"/>
            <a:r>
              <a:rPr lang="pl-PL" dirty="0"/>
              <a:t>kr@selectivv.com</a:t>
            </a:r>
          </a:p>
          <a:p>
            <a:pPr lvl="0"/>
            <a:r>
              <a:rPr lang="pl-PL" dirty="0"/>
              <a:t>Selectivv.com</a:t>
            </a:r>
          </a:p>
        </p:txBody>
      </p:sp>
      <p:sp>
        <p:nvSpPr>
          <p:cNvPr id="22" name="Symbol zastępczy tekstu 7">
            <a:extLst>
              <a:ext uri="{FF2B5EF4-FFF2-40B4-BE49-F238E27FC236}">
                <a16:creationId xmlns:a16="http://schemas.microsoft.com/office/drawing/2014/main" id="{5D52DE60-AE2E-49FD-A9B2-23C933485C88}"/>
              </a:ext>
            </a:extLst>
          </p:cNvPr>
          <p:cNvSpPr>
            <a:spLocks noGrp="1"/>
          </p:cNvSpPr>
          <p:nvPr>
            <p:ph type="body" sz="quarter" idx="15" hasCustomPrompt="1"/>
          </p:nvPr>
        </p:nvSpPr>
        <p:spPr>
          <a:xfrm>
            <a:off x="1446374" y="5941166"/>
            <a:ext cx="4666925" cy="429185"/>
          </a:xfrm>
          <a:prstGeom prst="rect">
            <a:avLst/>
          </a:prstGeom>
        </p:spPr>
        <p:txBody>
          <a:bodyPr lIns="0" tIns="0" rIns="0" bIns="0"/>
          <a:lstStyle>
            <a:lvl1pPr marL="0" indent="0" algn="ctr">
              <a:buNone/>
              <a:defRPr sz="1400" b="1">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stStyle>
          <a:p>
            <a:pPr lvl="0"/>
            <a:r>
              <a:rPr lang="pl-PL" dirty="0"/>
              <a:t>Katarzyna </a:t>
            </a:r>
            <a:r>
              <a:rPr lang="pl-PL" dirty="0" err="1"/>
              <a:t>Rode</a:t>
            </a:r>
            <a:endParaRPr lang="pl-PL" dirty="0"/>
          </a:p>
        </p:txBody>
      </p:sp>
      <p:pic>
        <p:nvPicPr>
          <p:cNvPr id="13" name="Grafika 12">
            <a:extLst>
              <a:ext uri="{FF2B5EF4-FFF2-40B4-BE49-F238E27FC236}">
                <a16:creationId xmlns:a16="http://schemas.microsoft.com/office/drawing/2014/main" id="{BF8A9119-BEED-4FE3-B7BF-AF493E4BA4D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294" y="236017"/>
            <a:ext cx="4362907" cy="4027298"/>
          </a:xfrm>
          <a:prstGeom prst="rect">
            <a:avLst/>
          </a:prstGeom>
        </p:spPr>
      </p:pic>
    </p:spTree>
    <p:extLst>
      <p:ext uri="{BB962C8B-B14F-4D97-AF65-F5344CB8AC3E}">
        <p14:creationId xmlns:p14="http://schemas.microsoft.com/office/powerpoint/2010/main" val="69541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pic>
        <p:nvPicPr>
          <p:cNvPr id="13" name="Obraz 12">
            <a:extLst>
              <a:ext uri="{FF2B5EF4-FFF2-40B4-BE49-F238E27FC236}">
                <a16:creationId xmlns:a16="http://schemas.microsoft.com/office/drawing/2014/main" id="{3F8F1688-5712-455D-9346-6245839B2E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24" t="4135" r="85019" b="73290"/>
          <a:stretch/>
        </p:blipFill>
        <p:spPr>
          <a:xfrm>
            <a:off x="205242" y="212497"/>
            <a:ext cx="1200355" cy="1318900"/>
          </a:xfrm>
          <a:prstGeom prst="rect">
            <a:avLst/>
          </a:prstGeom>
        </p:spPr>
      </p:pic>
      <p:sp>
        <p:nvSpPr>
          <p:cNvPr id="14" name="Symbol zastępczy tekstu 2">
            <a:extLst>
              <a:ext uri="{FF2B5EF4-FFF2-40B4-BE49-F238E27FC236}">
                <a16:creationId xmlns:a16="http://schemas.microsoft.com/office/drawing/2014/main" id="{E4E89F55-4A40-4B5D-A593-B9C2B520F15E}"/>
              </a:ext>
            </a:extLst>
          </p:cNvPr>
          <p:cNvSpPr>
            <a:spLocks noGrp="1"/>
          </p:cNvSpPr>
          <p:nvPr>
            <p:ph type="body" sz="quarter" idx="17"/>
          </p:nvPr>
        </p:nvSpPr>
        <p:spPr>
          <a:xfrm>
            <a:off x="205241" y="5486342"/>
            <a:ext cx="7149189" cy="4660160"/>
          </a:xfrm>
          <a:prstGeom prst="rect">
            <a:avLst/>
          </a:prstGeom>
          <a:ln w="25400">
            <a:solidFill>
              <a:schemeClr val="accent2"/>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5" name="Symbol zastępczy zawartości 15">
            <a:extLst>
              <a:ext uri="{FF2B5EF4-FFF2-40B4-BE49-F238E27FC236}">
                <a16:creationId xmlns:a16="http://schemas.microsoft.com/office/drawing/2014/main" id="{BAD17192-0EFB-4918-9D5F-2EBC9C9C5F9F}"/>
              </a:ext>
            </a:extLst>
          </p:cNvPr>
          <p:cNvSpPr>
            <a:spLocks noGrp="1"/>
          </p:cNvSpPr>
          <p:nvPr>
            <p:ph sz="quarter" idx="14"/>
          </p:nvPr>
        </p:nvSpPr>
        <p:spPr>
          <a:xfrm>
            <a:off x="205241" y="1671833"/>
            <a:ext cx="7149188" cy="3674073"/>
          </a:xfrm>
          <a:prstGeom prst="rect">
            <a:avLst/>
          </a:prstGeom>
          <a:ln w="25400">
            <a:solidFill>
              <a:schemeClr val="accent2"/>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04395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pic>
        <p:nvPicPr>
          <p:cNvPr id="13" name="Obraz 12">
            <a:extLst>
              <a:ext uri="{FF2B5EF4-FFF2-40B4-BE49-F238E27FC236}">
                <a16:creationId xmlns:a16="http://schemas.microsoft.com/office/drawing/2014/main" id="{3F8F1688-5712-455D-9346-6245839B2E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24" t="4135" r="85019" b="73290"/>
          <a:stretch/>
        </p:blipFill>
        <p:spPr>
          <a:xfrm>
            <a:off x="205242" y="212497"/>
            <a:ext cx="1200355" cy="1318900"/>
          </a:xfrm>
          <a:prstGeom prst="rect">
            <a:avLst/>
          </a:prstGeom>
        </p:spPr>
      </p:pic>
      <p:sp>
        <p:nvSpPr>
          <p:cNvPr id="14" name="Symbol zastępczy tekstu 2">
            <a:extLst>
              <a:ext uri="{FF2B5EF4-FFF2-40B4-BE49-F238E27FC236}">
                <a16:creationId xmlns:a16="http://schemas.microsoft.com/office/drawing/2014/main" id="{E4E89F55-4A40-4B5D-A593-B9C2B520F15E}"/>
              </a:ext>
            </a:extLst>
          </p:cNvPr>
          <p:cNvSpPr>
            <a:spLocks noGrp="1"/>
          </p:cNvSpPr>
          <p:nvPr>
            <p:ph type="body" sz="quarter" idx="17"/>
          </p:nvPr>
        </p:nvSpPr>
        <p:spPr>
          <a:xfrm>
            <a:off x="205241" y="7755886"/>
            <a:ext cx="7149189" cy="2390615"/>
          </a:xfrm>
          <a:prstGeom prst="rect">
            <a:avLst/>
          </a:prstGeom>
          <a:ln w="25400">
            <a:solidFill>
              <a:schemeClr val="accent2"/>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5" name="Symbol zastępczy zawartości 15">
            <a:extLst>
              <a:ext uri="{FF2B5EF4-FFF2-40B4-BE49-F238E27FC236}">
                <a16:creationId xmlns:a16="http://schemas.microsoft.com/office/drawing/2014/main" id="{BAD17192-0EFB-4918-9D5F-2EBC9C9C5F9F}"/>
              </a:ext>
            </a:extLst>
          </p:cNvPr>
          <p:cNvSpPr>
            <a:spLocks noGrp="1"/>
          </p:cNvSpPr>
          <p:nvPr>
            <p:ph sz="quarter" idx="14"/>
          </p:nvPr>
        </p:nvSpPr>
        <p:spPr>
          <a:xfrm>
            <a:off x="205241" y="1671833"/>
            <a:ext cx="7149188" cy="5943618"/>
          </a:xfrm>
          <a:prstGeom prst="rect">
            <a:avLst/>
          </a:prstGeom>
          <a:ln w="25400">
            <a:solidFill>
              <a:schemeClr val="accent2"/>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86162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pic>
        <p:nvPicPr>
          <p:cNvPr id="13" name="Obraz 12">
            <a:extLst>
              <a:ext uri="{FF2B5EF4-FFF2-40B4-BE49-F238E27FC236}">
                <a16:creationId xmlns:a16="http://schemas.microsoft.com/office/drawing/2014/main" id="{3F8F1688-5712-455D-9346-6245839B2E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24" t="4135" r="85019" b="73290"/>
          <a:stretch/>
        </p:blipFill>
        <p:spPr>
          <a:xfrm>
            <a:off x="205242" y="212497"/>
            <a:ext cx="1200355" cy="1318900"/>
          </a:xfrm>
          <a:prstGeom prst="rect">
            <a:avLst/>
          </a:prstGeom>
        </p:spPr>
      </p:pic>
      <p:sp>
        <p:nvSpPr>
          <p:cNvPr id="14" name="Symbol zastępczy tekstu 2">
            <a:extLst>
              <a:ext uri="{FF2B5EF4-FFF2-40B4-BE49-F238E27FC236}">
                <a16:creationId xmlns:a16="http://schemas.microsoft.com/office/drawing/2014/main" id="{E4E89F55-4A40-4B5D-A593-B9C2B520F15E}"/>
              </a:ext>
            </a:extLst>
          </p:cNvPr>
          <p:cNvSpPr>
            <a:spLocks noGrp="1"/>
          </p:cNvSpPr>
          <p:nvPr>
            <p:ph type="body" sz="quarter" idx="17"/>
          </p:nvPr>
        </p:nvSpPr>
        <p:spPr>
          <a:xfrm>
            <a:off x="205241" y="7755886"/>
            <a:ext cx="7149189" cy="2390615"/>
          </a:xfrm>
          <a:prstGeom prst="rect">
            <a:avLst/>
          </a:prstGeom>
          <a:ln w="25400">
            <a:solidFill>
              <a:schemeClr val="accent2"/>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
        <p:nvSpPr>
          <p:cNvPr id="15" name="Symbol zastępczy zawartości 15">
            <a:extLst>
              <a:ext uri="{FF2B5EF4-FFF2-40B4-BE49-F238E27FC236}">
                <a16:creationId xmlns:a16="http://schemas.microsoft.com/office/drawing/2014/main" id="{BAD17192-0EFB-4918-9D5F-2EBC9C9C5F9F}"/>
              </a:ext>
            </a:extLst>
          </p:cNvPr>
          <p:cNvSpPr>
            <a:spLocks noGrp="1"/>
          </p:cNvSpPr>
          <p:nvPr>
            <p:ph sz="quarter" idx="14"/>
          </p:nvPr>
        </p:nvSpPr>
        <p:spPr>
          <a:xfrm>
            <a:off x="205241" y="4202881"/>
            <a:ext cx="7149188" cy="3412569"/>
          </a:xfrm>
          <a:prstGeom prst="rect">
            <a:avLst/>
          </a:prstGeom>
          <a:ln w="25400">
            <a:solidFill>
              <a:schemeClr val="accent2"/>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6" name="Symbol zastępczy tekstu 2">
            <a:extLst>
              <a:ext uri="{FF2B5EF4-FFF2-40B4-BE49-F238E27FC236}">
                <a16:creationId xmlns:a16="http://schemas.microsoft.com/office/drawing/2014/main" id="{680C2562-B12E-4231-8A4C-16900CE75970}"/>
              </a:ext>
            </a:extLst>
          </p:cNvPr>
          <p:cNvSpPr>
            <a:spLocks noGrp="1"/>
          </p:cNvSpPr>
          <p:nvPr>
            <p:ph type="body" sz="quarter" idx="18"/>
          </p:nvPr>
        </p:nvSpPr>
        <p:spPr>
          <a:xfrm>
            <a:off x="205240" y="1671832"/>
            <a:ext cx="7149189" cy="2390615"/>
          </a:xfrm>
          <a:prstGeom prst="rect">
            <a:avLst/>
          </a:prstGeom>
          <a:ln w="25400">
            <a:solidFill>
              <a:schemeClr val="accent2"/>
            </a:solidFill>
          </a:ln>
        </p:spPr>
        <p:txBody>
          <a:bodyPr lIns="360000" tIns="360000" rIns="360000" bIns="180000" numCol="1" spcCol="360000">
            <a:normAutofit/>
          </a:bodyPr>
          <a:lstStyle>
            <a:lvl1pPr marL="0" indent="0" algn="just">
              <a:lnSpc>
                <a:spcPct val="150000"/>
              </a:lnSpc>
              <a:buNone/>
              <a:defRPr sz="1200"/>
            </a:lvl1pPr>
          </a:lstStyle>
          <a:p>
            <a:pPr lvl="0"/>
            <a:endParaRPr lang="pl-PL" dirty="0"/>
          </a:p>
        </p:txBody>
      </p:sp>
    </p:spTree>
    <p:extLst>
      <p:ext uri="{BB962C8B-B14F-4D97-AF65-F5344CB8AC3E}">
        <p14:creationId xmlns:p14="http://schemas.microsoft.com/office/powerpoint/2010/main" val="60591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pic>
        <p:nvPicPr>
          <p:cNvPr id="13" name="Obraz 12">
            <a:extLst>
              <a:ext uri="{FF2B5EF4-FFF2-40B4-BE49-F238E27FC236}">
                <a16:creationId xmlns:a16="http://schemas.microsoft.com/office/drawing/2014/main" id="{3F8F1688-5712-455D-9346-6245839B2E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24" t="4135" r="85019" b="73290"/>
          <a:stretch/>
        </p:blipFill>
        <p:spPr>
          <a:xfrm>
            <a:off x="205242" y="212497"/>
            <a:ext cx="1200355" cy="1318900"/>
          </a:xfrm>
          <a:prstGeom prst="rect">
            <a:avLst/>
          </a:prstGeom>
        </p:spPr>
      </p:pic>
      <p:sp>
        <p:nvSpPr>
          <p:cNvPr id="16" name="Symbol zastępczy zawartości 15">
            <a:extLst>
              <a:ext uri="{FF2B5EF4-FFF2-40B4-BE49-F238E27FC236}">
                <a16:creationId xmlns:a16="http://schemas.microsoft.com/office/drawing/2014/main" id="{7F227F35-2238-42EE-9C2B-7C4086A2F1AF}"/>
              </a:ext>
            </a:extLst>
          </p:cNvPr>
          <p:cNvSpPr>
            <a:spLocks noGrp="1"/>
          </p:cNvSpPr>
          <p:nvPr>
            <p:ph sz="quarter" idx="14"/>
          </p:nvPr>
        </p:nvSpPr>
        <p:spPr>
          <a:xfrm>
            <a:off x="205241" y="1671833"/>
            <a:ext cx="7149188" cy="8474668"/>
          </a:xfrm>
          <a:prstGeom prst="rect">
            <a:avLst/>
          </a:prstGeom>
          <a:ln w="25400">
            <a:solidFill>
              <a:schemeClr val="accent2"/>
            </a:solidFill>
          </a:ln>
        </p:spPr>
        <p:txBody>
          <a:bodyPr wrap="square" lIns="360000" tIns="360000" rIns="360000" bIns="180000">
            <a:normAutofit/>
          </a:bodyPr>
          <a:lstStyle>
            <a:lvl1pPr algn="just">
              <a:lnSpc>
                <a:spcPct val="150000"/>
              </a:lnSpc>
              <a:defRPr sz="1200">
                <a:latin typeface="Lato" panose="020F0502020204030203" pitchFamily="34" charset="-18"/>
              </a:defRPr>
            </a:lvl1pPr>
            <a:lvl2pPr algn="just">
              <a:lnSpc>
                <a:spcPct val="150000"/>
              </a:lnSpc>
              <a:defRPr sz="1200">
                <a:latin typeface="Lato" panose="020F0502020204030203" pitchFamily="34" charset="-18"/>
              </a:defRPr>
            </a:lvl2pPr>
            <a:lvl3pPr algn="just">
              <a:lnSpc>
                <a:spcPct val="150000"/>
              </a:lnSpc>
              <a:defRPr sz="1200">
                <a:latin typeface="Lato" panose="020F0502020204030203" pitchFamily="34" charset="-18"/>
              </a:defRPr>
            </a:lvl3pPr>
            <a:lvl4pPr algn="just">
              <a:lnSpc>
                <a:spcPct val="150000"/>
              </a:lnSpc>
              <a:defRPr sz="1200">
                <a:latin typeface="Lato" panose="020F0502020204030203" pitchFamily="34" charset="-18"/>
              </a:defRPr>
            </a:lvl4pPr>
            <a:lvl5pPr algn="just">
              <a:lnSpc>
                <a:spcPct val="150000"/>
              </a:lnSpc>
              <a:defRPr sz="1200">
                <a:latin typeface="Lato" panose="020F0502020204030203" pitchFamily="34" charset="-18"/>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27557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lajd tytułowy">
    <p:spTree>
      <p:nvGrpSpPr>
        <p:cNvPr id="1" name=""/>
        <p:cNvGrpSpPr/>
        <p:nvPr/>
      </p:nvGrpSpPr>
      <p:grpSpPr>
        <a:xfrm>
          <a:off x="0" y="0"/>
          <a:ext cx="0" cy="0"/>
          <a:chOff x="0" y="0"/>
          <a:chExt cx="0" cy="0"/>
        </a:xfrm>
      </p:grpSpPr>
      <p:sp>
        <p:nvSpPr>
          <p:cNvPr id="7" name="Symbol zastępczy daty 3">
            <a:extLst>
              <a:ext uri="{FF2B5EF4-FFF2-40B4-BE49-F238E27FC236}">
                <a16:creationId xmlns:a16="http://schemas.microsoft.com/office/drawing/2014/main" id="{6636E8D1-A3C6-4323-A86D-168BD042F47C}"/>
              </a:ext>
            </a:extLst>
          </p:cNvPr>
          <p:cNvSpPr>
            <a:spLocks noGrp="1"/>
          </p:cNvSpPr>
          <p:nvPr>
            <p:ph type="dt" sz="half" idx="2"/>
          </p:nvPr>
        </p:nvSpPr>
        <p:spPr>
          <a:xfrm>
            <a:off x="205244" y="10194880"/>
            <a:ext cx="995760" cy="389875"/>
          </a:xfrm>
          <a:prstGeom prst="rect">
            <a:avLst/>
          </a:prstGeom>
        </p:spPr>
        <p:txBody>
          <a:bodyPr vert="horz" lIns="91440" tIns="45720" rIns="91440" bIns="45720" rtlCol="0" anchor="ctr"/>
          <a:lstStyle>
            <a:lvl1pPr algn="l">
              <a:defRPr sz="900">
                <a:solidFill>
                  <a:schemeClr val="tx1">
                    <a:tint val="75000"/>
                  </a:schemeClr>
                </a:solidFill>
              </a:defRPr>
            </a:lvl1pPr>
          </a:lstStyle>
          <a:p>
            <a:fld id="{70D3C4F4-2C5B-48C1-B69D-BBF34825034B}" type="datetime4">
              <a:rPr lang="pl-PL" smtClean="0"/>
              <a:t>3 lipca 2025</a:t>
            </a:fld>
            <a:endParaRPr lang="pl-PL" dirty="0"/>
          </a:p>
        </p:txBody>
      </p:sp>
      <p:sp>
        <p:nvSpPr>
          <p:cNvPr id="8" name="Symbol zastępczy stopki 4">
            <a:extLst>
              <a:ext uri="{FF2B5EF4-FFF2-40B4-BE49-F238E27FC236}">
                <a16:creationId xmlns:a16="http://schemas.microsoft.com/office/drawing/2014/main" id="{30B09563-8A13-451C-B789-A962E646CE4B}"/>
              </a:ext>
            </a:extLst>
          </p:cNvPr>
          <p:cNvSpPr>
            <a:spLocks noGrp="1"/>
          </p:cNvSpPr>
          <p:nvPr>
            <p:ph type="ftr" sz="quarter" idx="3"/>
          </p:nvPr>
        </p:nvSpPr>
        <p:spPr>
          <a:xfrm>
            <a:off x="1405597" y="10194880"/>
            <a:ext cx="3465597" cy="38783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l-PL" dirty="0"/>
              <a:t>ul. Zwycięzców 2, 03-941 Warszawa, Polska, selectivv.com</a:t>
            </a:r>
          </a:p>
        </p:txBody>
      </p:sp>
      <p:sp>
        <p:nvSpPr>
          <p:cNvPr id="9" name="Symbol zastępczy numeru slajdu 5">
            <a:extLst>
              <a:ext uri="{FF2B5EF4-FFF2-40B4-BE49-F238E27FC236}">
                <a16:creationId xmlns:a16="http://schemas.microsoft.com/office/drawing/2014/main" id="{3E5B4B1A-9A91-4F49-B4D4-85FBB0DA761B}"/>
              </a:ext>
            </a:extLst>
          </p:cNvPr>
          <p:cNvSpPr>
            <a:spLocks noGrp="1"/>
          </p:cNvSpPr>
          <p:nvPr>
            <p:ph type="sldNum" sz="quarter" idx="4"/>
          </p:nvPr>
        </p:nvSpPr>
        <p:spPr>
          <a:xfrm>
            <a:off x="6837528" y="10194880"/>
            <a:ext cx="516905" cy="389875"/>
          </a:xfrm>
          <a:prstGeom prst="rect">
            <a:avLst/>
          </a:prstGeom>
        </p:spPr>
        <p:txBody>
          <a:bodyPr vert="horz" lIns="91440" tIns="45720" rIns="91440" bIns="45720" rtlCol="0" anchor="ctr"/>
          <a:lstStyle>
            <a:lvl1pPr algn="r">
              <a:defRPr sz="900">
                <a:solidFill>
                  <a:schemeClr val="tx1">
                    <a:tint val="75000"/>
                  </a:schemeClr>
                </a:solidFill>
              </a:defRPr>
            </a:lvl1pPr>
          </a:lstStyle>
          <a:p>
            <a:fld id="{6539F8D3-93EF-4BA6-97BB-6F8EB8A1A30F}" type="slidenum">
              <a:rPr lang="pl-PL" smtClean="0"/>
              <a:pPr/>
              <a:t>‹#›</a:t>
            </a:fld>
            <a:endParaRPr lang="pl-PL" dirty="0"/>
          </a:p>
        </p:txBody>
      </p:sp>
      <p:pic>
        <p:nvPicPr>
          <p:cNvPr id="10" name="Obraz 9" descr="Obraz zawierający rysunek&#10;&#10;Opis wygenerowany automatycznie">
            <a:extLst>
              <a:ext uri="{FF2B5EF4-FFF2-40B4-BE49-F238E27FC236}">
                <a16:creationId xmlns:a16="http://schemas.microsoft.com/office/drawing/2014/main" id="{3C9E42A9-CE67-4481-9D6B-B5A4D718A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5789" y="10194880"/>
            <a:ext cx="1557145" cy="422398"/>
          </a:xfrm>
          <a:prstGeom prst="rect">
            <a:avLst/>
          </a:prstGeom>
        </p:spPr>
      </p:pic>
      <p:sp>
        <p:nvSpPr>
          <p:cNvPr id="11" name="Symbol zastępczy tekstu 12">
            <a:extLst>
              <a:ext uri="{FF2B5EF4-FFF2-40B4-BE49-F238E27FC236}">
                <a16:creationId xmlns:a16="http://schemas.microsoft.com/office/drawing/2014/main" id="{6529C164-1446-477E-AB80-18714CD1F7A5}"/>
              </a:ext>
            </a:extLst>
          </p:cNvPr>
          <p:cNvSpPr>
            <a:spLocks noGrp="1"/>
          </p:cNvSpPr>
          <p:nvPr>
            <p:ph type="body" sz="quarter" idx="15" hasCustomPrompt="1"/>
          </p:nvPr>
        </p:nvSpPr>
        <p:spPr>
          <a:xfrm>
            <a:off x="1620253" y="212497"/>
            <a:ext cx="5734177" cy="613421"/>
          </a:xfrm>
          <a:prstGeom prst="rect">
            <a:avLst/>
          </a:prstGeom>
        </p:spPr>
        <p:txBody>
          <a:bodyPr lIns="0" tIns="0" rIns="0" bIns="0" anchor="b" anchorCtr="0"/>
          <a:lstStyle>
            <a:lvl1pPr marL="0" indent="0" algn="just">
              <a:lnSpc>
                <a:spcPct val="150000"/>
              </a:lnSpc>
              <a:buNone/>
              <a:defRPr sz="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działu]</a:t>
            </a:r>
          </a:p>
        </p:txBody>
      </p:sp>
      <p:sp>
        <p:nvSpPr>
          <p:cNvPr id="12" name="Symbol zastępczy tekstu 12">
            <a:extLst>
              <a:ext uri="{FF2B5EF4-FFF2-40B4-BE49-F238E27FC236}">
                <a16:creationId xmlns:a16="http://schemas.microsoft.com/office/drawing/2014/main" id="{9A36A14C-78D3-49C0-B1A3-D5ED68BD6B6E}"/>
              </a:ext>
            </a:extLst>
          </p:cNvPr>
          <p:cNvSpPr>
            <a:spLocks noGrp="1"/>
          </p:cNvSpPr>
          <p:nvPr>
            <p:ph type="body" sz="quarter" idx="16" hasCustomPrompt="1"/>
          </p:nvPr>
        </p:nvSpPr>
        <p:spPr>
          <a:xfrm>
            <a:off x="1620253" y="966354"/>
            <a:ext cx="5734177" cy="613421"/>
          </a:xfrm>
          <a:prstGeom prst="rect">
            <a:avLst/>
          </a:prstGeom>
        </p:spPr>
        <p:txBody>
          <a:bodyPr lIns="0" tIns="0" rIns="0" bIns="0"/>
          <a:lstStyle>
            <a:lvl1pPr marL="0" indent="0" algn="just">
              <a:lnSpc>
                <a:spcPct val="150000"/>
              </a:lnSpc>
              <a:buNone/>
              <a:defRPr sz="1400" b="1" spc="780" baseline="0">
                <a:solidFill>
                  <a:schemeClr val="tx1"/>
                </a:solidFill>
                <a:latin typeface="Lato Bold" panose="020F0502020204030203" pitchFamily="34" charset="0"/>
                <a:ea typeface="Lato Bold" panose="020F0502020204030203" pitchFamily="34" charset="0"/>
                <a:cs typeface="Lato Bold" panose="020F0502020204030203" pitchFamily="34" charset="0"/>
              </a:defRPr>
            </a:lvl1pPr>
            <a:lvl2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algn="ctr">
              <a:defRPr sz="3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stStyle>
          <a:p>
            <a:pPr lvl="0"/>
            <a:r>
              <a:rPr lang="pl-PL" dirty="0"/>
              <a:t>[tytuł slajdu]</a:t>
            </a:r>
          </a:p>
        </p:txBody>
      </p:sp>
      <p:pic>
        <p:nvPicPr>
          <p:cNvPr id="13" name="Obraz 12">
            <a:extLst>
              <a:ext uri="{FF2B5EF4-FFF2-40B4-BE49-F238E27FC236}">
                <a16:creationId xmlns:a16="http://schemas.microsoft.com/office/drawing/2014/main" id="{3F8F1688-5712-455D-9346-6245839B2E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24" t="4135" r="85019" b="73290"/>
          <a:stretch/>
        </p:blipFill>
        <p:spPr>
          <a:xfrm>
            <a:off x="205242" y="212497"/>
            <a:ext cx="1200355" cy="1318900"/>
          </a:xfrm>
          <a:prstGeom prst="rect">
            <a:avLst/>
          </a:prstGeom>
        </p:spPr>
      </p:pic>
    </p:spTree>
    <p:extLst>
      <p:ext uri="{BB962C8B-B14F-4D97-AF65-F5344CB8AC3E}">
        <p14:creationId xmlns:p14="http://schemas.microsoft.com/office/powerpoint/2010/main" val="142237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40739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3" r:id="rId3"/>
    <p:sldLayoutId id="2147483651" r:id="rId4"/>
    <p:sldLayoutId id="2147483654" r:id="rId5"/>
    <p:sldLayoutId id="2147483655" r:id="rId6"/>
    <p:sldLayoutId id="2147483659" r:id="rId7"/>
    <p:sldLayoutId id="2147483656" r:id="rId8"/>
    <p:sldLayoutId id="2147483657" r:id="rId9"/>
    <p:sldLayoutId id="2147483658" r:id="rId10"/>
    <p:sldLayoutId id="2147483660" r:id="rId11"/>
  </p:sldLayoutIdLst>
  <p:hf hdr="0"/>
  <p:txStyles>
    <p:titleStyle>
      <a:lvl1pPr algn="l" defTabSz="567019" rtl="0" eaLnBrk="1" latinLnBrk="0" hangingPunct="1">
        <a:lnSpc>
          <a:spcPct val="90000"/>
        </a:lnSpc>
        <a:spcBef>
          <a:spcPct val="0"/>
        </a:spcBef>
        <a:buNone/>
        <a:defRPr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pl-PL"/>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973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l" defTabSz="567019" rtl="0" eaLnBrk="1" latinLnBrk="0" hangingPunct="1">
        <a:lnSpc>
          <a:spcPct val="90000"/>
        </a:lnSpc>
        <a:spcBef>
          <a:spcPct val="0"/>
        </a:spcBef>
        <a:buNone/>
        <a:defRPr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pl-PL"/>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1492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l" defTabSz="567019" rtl="0" eaLnBrk="1" latinLnBrk="0" hangingPunct="1">
        <a:lnSpc>
          <a:spcPct val="90000"/>
        </a:lnSpc>
        <a:spcBef>
          <a:spcPct val="0"/>
        </a:spcBef>
        <a:buNone/>
        <a:defRPr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pl-PL"/>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3279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p:txStyles>
    <p:titleStyle>
      <a:lvl1pPr algn="l" defTabSz="567019" rtl="0" eaLnBrk="1" latinLnBrk="0" hangingPunct="1">
        <a:lnSpc>
          <a:spcPct val="90000"/>
        </a:lnSpc>
        <a:spcBef>
          <a:spcPct val="0"/>
        </a:spcBef>
        <a:buNone/>
        <a:defRPr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pl-PL"/>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9D35B08-47EE-4B1E-9CD2-A6F7546A1F57}"/>
              </a:ext>
            </a:extLst>
          </p:cNvPr>
          <p:cNvSpPr>
            <a:spLocks noGrp="1"/>
          </p:cNvSpPr>
          <p:nvPr>
            <p:ph type="body" sz="quarter" idx="15"/>
          </p:nvPr>
        </p:nvSpPr>
        <p:spPr/>
        <p:txBody>
          <a:bodyPr/>
          <a:lstStyle/>
          <a:p>
            <a:r>
              <a:rPr lang="pl-PL" dirty="0"/>
              <a:t>Badanie ruchu turystycznego w Województwie Warmińsko-Mazurskim za lata 2022-2024</a:t>
            </a:r>
          </a:p>
        </p:txBody>
      </p:sp>
      <p:sp>
        <p:nvSpPr>
          <p:cNvPr id="3" name="Symbol zastępczy tekstu 2">
            <a:extLst>
              <a:ext uri="{FF2B5EF4-FFF2-40B4-BE49-F238E27FC236}">
                <a16:creationId xmlns:a16="http://schemas.microsoft.com/office/drawing/2014/main" id="{E1F22E8E-08DD-45FB-85F0-183CA4F653CD}"/>
              </a:ext>
            </a:extLst>
          </p:cNvPr>
          <p:cNvSpPr>
            <a:spLocks noGrp="1"/>
          </p:cNvSpPr>
          <p:nvPr>
            <p:ph type="body" sz="quarter" idx="16"/>
          </p:nvPr>
        </p:nvSpPr>
        <p:spPr/>
        <p:txBody>
          <a:bodyPr/>
          <a:lstStyle/>
          <a:p>
            <a:r>
              <a:rPr lang="pl-PL" dirty="0"/>
              <a:t>Dla: Polskiej Organizacji Turystycznej</a:t>
            </a:r>
          </a:p>
        </p:txBody>
      </p:sp>
      <p:sp>
        <p:nvSpPr>
          <p:cNvPr id="4" name="Symbol zastępczy tekstu 3">
            <a:extLst>
              <a:ext uri="{FF2B5EF4-FFF2-40B4-BE49-F238E27FC236}">
                <a16:creationId xmlns:a16="http://schemas.microsoft.com/office/drawing/2014/main" id="{99A52B12-008A-44B0-B12E-CA4F9925351D}"/>
              </a:ext>
            </a:extLst>
          </p:cNvPr>
          <p:cNvSpPr>
            <a:spLocks noGrp="1"/>
          </p:cNvSpPr>
          <p:nvPr>
            <p:ph type="body" sz="quarter" idx="17"/>
          </p:nvPr>
        </p:nvSpPr>
        <p:spPr/>
        <p:txBody>
          <a:bodyPr/>
          <a:lstStyle/>
          <a:p>
            <a:r>
              <a:rPr lang="pl-PL" dirty="0"/>
              <a:t>Maj 2025</a:t>
            </a:r>
          </a:p>
        </p:txBody>
      </p:sp>
    </p:spTree>
    <p:extLst>
      <p:ext uri="{BB962C8B-B14F-4D97-AF65-F5344CB8AC3E}">
        <p14:creationId xmlns:p14="http://schemas.microsoft.com/office/powerpoint/2010/main" val="313095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7058FFD-0626-40D0-9C5E-1FE81449EE97}"/>
              </a:ext>
            </a:extLst>
          </p:cNvPr>
          <p:cNvSpPr>
            <a:spLocks noGrp="1"/>
          </p:cNvSpPr>
          <p:nvPr>
            <p:ph type="body" sz="quarter" idx="15"/>
          </p:nvPr>
        </p:nvSpPr>
        <p:spPr/>
        <p:txBody>
          <a:bodyPr/>
          <a:lstStyle/>
          <a:p>
            <a:r>
              <a:rPr lang="pl-PL" dirty="0"/>
              <a:t>Zestawienia ogólne</a:t>
            </a:r>
          </a:p>
        </p:txBody>
      </p:sp>
    </p:spTree>
    <p:extLst>
      <p:ext uri="{BB962C8B-B14F-4D97-AF65-F5344CB8AC3E}">
        <p14:creationId xmlns:p14="http://schemas.microsoft.com/office/powerpoint/2010/main" val="303586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8BA6D50-6BDE-4BFC-A49E-762206A964AB}"/>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B12CF443-85A6-4FCC-9D27-1C0C242E6417}"/>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0F4D63AC-022C-4DCA-A659-8B120E95D07A}"/>
              </a:ext>
            </a:extLst>
          </p:cNvPr>
          <p:cNvSpPr>
            <a:spLocks noGrp="1"/>
          </p:cNvSpPr>
          <p:nvPr>
            <p:ph type="sldNum" sz="quarter" idx="4"/>
          </p:nvPr>
        </p:nvSpPr>
        <p:spPr/>
        <p:txBody>
          <a:bodyPr/>
          <a:lstStyle/>
          <a:p>
            <a:fld id="{6539F8D3-93EF-4BA6-97BB-6F8EB8A1A30F}" type="slidenum">
              <a:rPr lang="pl-PL" smtClean="0"/>
              <a:pPr/>
              <a:t>11</a:t>
            </a:fld>
            <a:endParaRPr lang="pl-PL" dirty="0"/>
          </a:p>
        </p:txBody>
      </p:sp>
      <p:sp>
        <p:nvSpPr>
          <p:cNvPr id="6" name="Symbol zastępczy tekstu 5">
            <a:extLst>
              <a:ext uri="{FF2B5EF4-FFF2-40B4-BE49-F238E27FC236}">
                <a16:creationId xmlns:a16="http://schemas.microsoft.com/office/drawing/2014/main" id="{AD894B3D-E372-43BC-B88F-1A2F40B8592F}"/>
              </a:ext>
            </a:extLst>
          </p:cNvPr>
          <p:cNvSpPr>
            <a:spLocks noGrp="1"/>
          </p:cNvSpPr>
          <p:nvPr>
            <p:ph type="body" sz="quarter" idx="16"/>
          </p:nvPr>
        </p:nvSpPr>
        <p:spPr/>
        <p:txBody>
          <a:bodyPr/>
          <a:lstStyle/>
          <a:p>
            <a:pPr algn="l"/>
            <a:r>
              <a:rPr lang="pl-PL" dirty="0"/>
              <a:t>Liczba przyjazdów turystów</a:t>
            </a:r>
          </a:p>
        </p:txBody>
      </p:sp>
      <p:graphicFrame>
        <p:nvGraphicFramePr>
          <p:cNvPr id="12" name="Symbol zastępczy zawartości 11">
            <a:extLst>
              <a:ext uri="{FF2B5EF4-FFF2-40B4-BE49-F238E27FC236}">
                <a16:creationId xmlns:a16="http://schemas.microsoft.com/office/drawing/2014/main" id="{464F6BFC-E543-499C-9AA0-E7135C9AD7D0}"/>
              </a:ext>
            </a:extLst>
          </p:cNvPr>
          <p:cNvGraphicFramePr>
            <a:graphicFrameLocks noGrp="1"/>
          </p:cNvGraphicFramePr>
          <p:nvPr>
            <p:ph sz="quarter" idx="14"/>
            <p:extLst>
              <p:ext uri="{D42A27DB-BD31-4B8C-83A1-F6EECF244321}">
                <p14:modId xmlns:p14="http://schemas.microsoft.com/office/powerpoint/2010/main" val="570087031"/>
              </p:ext>
            </p:extLst>
          </p:nvPr>
        </p:nvGraphicFramePr>
        <p:xfrm>
          <a:off x="204788" y="4202113"/>
          <a:ext cx="7149189" cy="4417452"/>
        </p:xfrm>
        <a:graphic>
          <a:graphicData uri="http://schemas.openxmlformats.org/drawingml/2006/chart">
            <c:chart xmlns:c="http://schemas.openxmlformats.org/drawingml/2006/chart" xmlns:r="http://schemas.openxmlformats.org/officeDocument/2006/relationships" r:id="rId2"/>
          </a:graphicData>
        </a:graphic>
      </p:graphicFrame>
      <p:sp>
        <p:nvSpPr>
          <p:cNvPr id="9" name="Symbol zastępczy tekstu 8">
            <a:extLst>
              <a:ext uri="{FF2B5EF4-FFF2-40B4-BE49-F238E27FC236}">
                <a16:creationId xmlns:a16="http://schemas.microsoft.com/office/drawing/2014/main" id="{5F04510B-55E0-403B-B372-9E8686135015}"/>
              </a:ext>
            </a:extLst>
          </p:cNvPr>
          <p:cNvSpPr>
            <a:spLocks noGrp="1"/>
          </p:cNvSpPr>
          <p:nvPr>
            <p:ph type="body" sz="quarter" idx="18"/>
          </p:nvPr>
        </p:nvSpPr>
        <p:spPr/>
        <p:txBody>
          <a:bodyPr/>
          <a:lstStyle/>
          <a:p>
            <a:r>
              <a:rPr lang="pl-PL" dirty="0"/>
              <a:t>Liczba przyjazdów turystów Województwo Warmińsko-Mazurskie w badanych okresach.</a:t>
            </a:r>
          </a:p>
          <a:p>
            <a:r>
              <a:rPr lang="pl-PL" dirty="0"/>
              <a:t>W analizie zastosowano następujące definicje:</a:t>
            </a:r>
          </a:p>
          <a:p>
            <a:r>
              <a:rPr lang="pl-PL" dirty="0"/>
              <a:t>Turysta: użytkownik urządzenia mobilnego, który w badanym okresie pojawił się w badanym województwie  i spędził tam minimum dwa dni (w tym jedną noc);</a:t>
            </a:r>
          </a:p>
          <a:p>
            <a:pPr algn="l"/>
            <a:r>
              <a:rPr lang="pl-PL" sz="1100" b="1" dirty="0">
                <a:ea typeface="Times New Roman" panose="02020603050405020304" pitchFamily="18" charset="0"/>
                <a:cs typeface="Calibri" panose="020F0502020204030204" pitchFamily="34" charset="0"/>
              </a:rPr>
              <a:t>Liczba przyjazdów turystów- </a:t>
            </a:r>
            <a:r>
              <a:rPr lang="pl-PL" sz="1100" dirty="0">
                <a:ea typeface="Times New Roman" panose="02020603050405020304" pitchFamily="18" charset="0"/>
                <a:cs typeface="Calibri" panose="020F0502020204030204" pitchFamily="34" charset="0"/>
              </a:rPr>
              <a:t>każdy pobyt z noclegiem Turysty w danym województwie</a:t>
            </a:r>
            <a:endParaRPr lang="pl-PL" sz="1100" dirty="0">
              <a:effectLst/>
              <a:ea typeface="Times New Roman" panose="02020603050405020304" pitchFamily="18" charset="0"/>
              <a:cs typeface="Calibri" panose="020F0502020204030204" pitchFamily="34" charset="0"/>
            </a:endParaRPr>
          </a:p>
          <a:p>
            <a:pPr algn="l"/>
            <a:endParaRPr lang="pl-PL" dirty="0"/>
          </a:p>
        </p:txBody>
      </p:sp>
      <p:sp>
        <p:nvSpPr>
          <p:cNvPr id="14" name="Symbol zastępczy tekstu 5">
            <a:extLst>
              <a:ext uri="{FF2B5EF4-FFF2-40B4-BE49-F238E27FC236}">
                <a16:creationId xmlns:a16="http://schemas.microsoft.com/office/drawing/2014/main" id="{A32A264E-CDDA-5330-D283-BB80FC8FC7C2}"/>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spTree>
    <p:extLst>
      <p:ext uri="{BB962C8B-B14F-4D97-AF65-F5344CB8AC3E}">
        <p14:creationId xmlns:p14="http://schemas.microsoft.com/office/powerpoint/2010/main" val="500172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D9ABA7E-0B19-4D7F-A26B-150ABF62E01B}"/>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6D6083FA-1E86-4375-B104-F8677CA2F664}"/>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7A872B54-0714-420D-81FC-8FFD11A87351}"/>
              </a:ext>
            </a:extLst>
          </p:cNvPr>
          <p:cNvSpPr>
            <a:spLocks noGrp="1"/>
          </p:cNvSpPr>
          <p:nvPr>
            <p:ph type="sldNum" sz="quarter" idx="4"/>
          </p:nvPr>
        </p:nvSpPr>
        <p:spPr/>
        <p:txBody>
          <a:bodyPr/>
          <a:lstStyle/>
          <a:p>
            <a:fld id="{6539F8D3-93EF-4BA6-97BB-6F8EB8A1A30F}" type="slidenum">
              <a:rPr lang="pl-PL" smtClean="0"/>
              <a:pPr/>
              <a:t>12</a:t>
            </a:fld>
            <a:endParaRPr lang="pl-PL" dirty="0"/>
          </a:p>
        </p:txBody>
      </p:sp>
      <p:sp>
        <p:nvSpPr>
          <p:cNvPr id="6" name="Symbol zastępczy tekstu 5">
            <a:extLst>
              <a:ext uri="{FF2B5EF4-FFF2-40B4-BE49-F238E27FC236}">
                <a16:creationId xmlns:a16="http://schemas.microsoft.com/office/drawing/2014/main" id="{3D1D51A2-B276-4633-9C93-14220F6F2D4B}"/>
              </a:ext>
            </a:extLst>
          </p:cNvPr>
          <p:cNvSpPr>
            <a:spLocks noGrp="1"/>
          </p:cNvSpPr>
          <p:nvPr>
            <p:ph type="body" sz="quarter" idx="16"/>
          </p:nvPr>
        </p:nvSpPr>
        <p:spPr/>
        <p:txBody>
          <a:bodyPr/>
          <a:lstStyle/>
          <a:p>
            <a:pPr algn="l"/>
            <a:r>
              <a:rPr lang="pl-PL" dirty="0"/>
              <a:t>Liczba przyjazdów turystów</a:t>
            </a:r>
          </a:p>
          <a:p>
            <a:pPr algn="l"/>
            <a:endParaRPr lang="pl-PL" dirty="0"/>
          </a:p>
        </p:txBody>
      </p:sp>
      <p:graphicFrame>
        <p:nvGraphicFramePr>
          <p:cNvPr id="10" name="Tabela 10">
            <a:extLst>
              <a:ext uri="{FF2B5EF4-FFF2-40B4-BE49-F238E27FC236}">
                <a16:creationId xmlns:a16="http://schemas.microsoft.com/office/drawing/2014/main" id="{3D56A51E-8C9C-4226-811C-C8FBC24DC6CD}"/>
              </a:ext>
            </a:extLst>
          </p:cNvPr>
          <p:cNvGraphicFramePr>
            <a:graphicFrameLocks noGrp="1"/>
          </p:cNvGraphicFramePr>
          <p:nvPr>
            <p:ph sz="quarter" idx="14"/>
            <p:extLst>
              <p:ext uri="{D42A27DB-BD31-4B8C-83A1-F6EECF244321}">
                <p14:modId xmlns:p14="http://schemas.microsoft.com/office/powerpoint/2010/main" val="3797916323"/>
              </p:ext>
            </p:extLst>
          </p:nvPr>
        </p:nvGraphicFramePr>
        <p:xfrm>
          <a:off x="285872" y="3885841"/>
          <a:ext cx="7149189" cy="2920130"/>
        </p:xfrm>
        <a:graphic>
          <a:graphicData uri="http://schemas.openxmlformats.org/drawingml/2006/table">
            <a:tbl>
              <a:tblPr firstRow="1" bandRow="1">
                <a:tableStyleId>{5C22544A-7EE6-4342-B048-85BDC9FD1C3A}</a:tableStyleId>
              </a:tblPr>
              <a:tblGrid>
                <a:gridCol w="2125324">
                  <a:extLst>
                    <a:ext uri="{9D8B030D-6E8A-4147-A177-3AD203B41FA5}">
                      <a16:colId xmlns:a16="http://schemas.microsoft.com/office/drawing/2014/main" val="2555091480"/>
                    </a:ext>
                  </a:extLst>
                </a:gridCol>
                <a:gridCol w="1444616">
                  <a:extLst>
                    <a:ext uri="{9D8B030D-6E8A-4147-A177-3AD203B41FA5}">
                      <a16:colId xmlns:a16="http://schemas.microsoft.com/office/drawing/2014/main" val="2955546666"/>
                    </a:ext>
                  </a:extLst>
                </a:gridCol>
                <a:gridCol w="1444616">
                  <a:extLst>
                    <a:ext uri="{9D8B030D-6E8A-4147-A177-3AD203B41FA5}">
                      <a16:colId xmlns:a16="http://schemas.microsoft.com/office/drawing/2014/main" val="3553622520"/>
                    </a:ext>
                  </a:extLst>
                </a:gridCol>
                <a:gridCol w="2134633">
                  <a:extLst>
                    <a:ext uri="{9D8B030D-6E8A-4147-A177-3AD203B41FA5}">
                      <a16:colId xmlns:a16="http://schemas.microsoft.com/office/drawing/2014/main" val="1372165333"/>
                    </a:ext>
                  </a:extLst>
                </a:gridCol>
              </a:tblGrid>
              <a:tr h="565964">
                <a:tc gridSpan="4">
                  <a:txBody>
                    <a:bodyPr/>
                    <a:lstStyle/>
                    <a:p>
                      <a:r>
                        <a:rPr lang="pl-PL" sz="1600" b="0" dirty="0">
                          <a:solidFill>
                            <a:schemeClr val="tx1"/>
                          </a:solidFill>
                        </a:rPr>
                        <a:t>Tabela 1. Kategorie liczba  przyjazdów turystów do  Województwa Warmińsko-Mazurskiego  2022-2024 (</a:t>
                      </a:r>
                      <a:r>
                        <a:rPr lang="pl-PL" sz="1600" b="0" i="0" kern="1200" dirty="0">
                          <a:solidFill>
                            <a:schemeClr val="tx1"/>
                          </a:solidFill>
                          <a:effectLst/>
                          <a:latin typeface="+mn-lt"/>
                          <a:ea typeface="+mn-ea"/>
                          <a:cs typeface="+mn-cs"/>
                        </a:rPr>
                        <a:t>pow. 18 roku życia</a:t>
                      </a:r>
                      <a:r>
                        <a:rPr lang="pl-PL" sz="1600" b="0" dirty="0">
                          <a:solidFill>
                            <a:schemeClr val="tx1"/>
                          </a:solidFill>
                        </a:rPr>
                        <a:t>) </a:t>
                      </a:r>
                    </a:p>
                  </a:txBody>
                  <a:tcPr>
                    <a:noFill/>
                  </a:tcPr>
                </a:tc>
                <a:tc hMerge="1">
                  <a:txBody>
                    <a:bodyPr/>
                    <a:lstStyle/>
                    <a:p>
                      <a:endParaRPr lang="pl-PL" dirty="0"/>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3036232771"/>
                  </a:ext>
                </a:extLst>
              </a:tr>
              <a:tr h="466664">
                <a:tc>
                  <a:txBody>
                    <a:bodyPr/>
                    <a:lstStyle/>
                    <a:p>
                      <a:pPr algn="l" fontAlgn="t"/>
                      <a:r>
                        <a:rPr lang="pl-PL" sz="1800" b="0" i="0" u="none" strike="noStrike" dirty="0">
                          <a:solidFill>
                            <a:srgbClr val="000000"/>
                          </a:solidFill>
                          <a:effectLst/>
                          <a:latin typeface="Arial" panose="020B0604020202020204" pitchFamily="34" charset="0"/>
                        </a:rPr>
                        <a:t> </a:t>
                      </a:r>
                    </a:p>
                  </a:txBody>
                  <a:tcPr marL="9525" marR="9525" marT="9525"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rtl="0" fontAlgn="ctr"/>
                      <a:r>
                        <a:rPr lang="pl-PL" sz="1120" b="0" i="0" u="none" strike="noStrike" dirty="0">
                          <a:solidFill>
                            <a:schemeClr val="tx1"/>
                          </a:solidFill>
                          <a:effectLst/>
                          <a:latin typeface="Calibri" panose="020F0502020204030204" pitchFamily="34" charset="0"/>
                        </a:rPr>
                        <a:t>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rtl="0" fontAlgn="ctr"/>
                      <a:r>
                        <a:rPr lang="pl-PL" sz="1120" b="0" i="0" u="none" strike="noStrike" dirty="0">
                          <a:solidFill>
                            <a:schemeClr val="tx1"/>
                          </a:solidFill>
                          <a:effectLst/>
                          <a:latin typeface="Calibri" panose="020F0502020204030204" pitchFamily="34" charset="0"/>
                        </a:rPr>
                        <a:t>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rtl="0" fontAlgn="ctr"/>
                      <a:r>
                        <a:rPr lang="pl-PL" sz="1120" b="0" i="0" u="none" strike="noStrike" dirty="0">
                          <a:solidFill>
                            <a:schemeClr val="tx1"/>
                          </a:solidFill>
                          <a:effectLst/>
                          <a:latin typeface="Calibri" panose="020F0502020204030204" pitchFamily="34" charset="0"/>
                        </a:rPr>
                        <a:t>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223120"/>
                  </a:ext>
                </a:extLst>
              </a:tr>
              <a:tr h="421743">
                <a:tc>
                  <a:txBody>
                    <a:bodyPr/>
                    <a:lstStyle/>
                    <a:p>
                      <a:pPr algn="l" rtl="0" fontAlgn="ctr"/>
                      <a:r>
                        <a:rPr lang="pl-PL" sz="1120" b="0" i="0" u="none" strike="noStrike" dirty="0">
                          <a:solidFill>
                            <a:srgbClr val="333333"/>
                          </a:solidFill>
                          <a:effectLst/>
                          <a:latin typeface="Calibri" panose="020F0502020204030204" pitchFamily="34" charset="0"/>
                        </a:rPr>
                        <a:t>Liczba przyjazdów Turyści zagraniczni bez Ukrainy</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87 106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221 989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247 662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4593869"/>
                  </a:ext>
                </a:extLst>
              </a:tr>
              <a:tr h="421743">
                <a:tc>
                  <a:txBody>
                    <a:bodyPr/>
                    <a:lstStyle/>
                    <a:p>
                      <a:pPr algn="l" rtl="0" fontAlgn="ctr"/>
                      <a:r>
                        <a:rPr lang="pl-PL" sz="1120" b="0" i="0" u="none" strike="noStrike" dirty="0">
                          <a:solidFill>
                            <a:srgbClr val="333333"/>
                          </a:solidFill>
                          <a:effectLst/>
                          <a:latin typeface="Calibri" panose="020F0502020204030204" pitchFamily="34" charset="0"/>
                        </a:rPr>
                        <a:t>Liczba przyjazdów Turyści zagraniczni Ukraina</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17 912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23 989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18 993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870350"/>
                  </a:ext>
                </a:extLst>
              </a:tr>
              <a:tr h="421743">
                <a:tc>
                  <a:txBody>
                    <a:bodyPr/>
                    <a:lstStyle/>
                    <a:p>
                      <a:pPr algn="l" rtl="0" fontAlgn="ctr"/>
                      <a:r>
                        <a:rPr lang="pl-PL" sz="1120" b="0" i="0" u="none" strike="noStrike">
                          <a:solidFill>
                            <a:srgbClr val="333333"/>
                          </a:solidFill>
                          <a:effectLst/>
                          <a:latin typeface="Calibri" panose="020F0502020204030204" pitchFamily="34" charset="0"/>
                        </a:rPr>
                        <a:t>Liczba przyjazdów Turyści krajowi</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2 108 288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2 298 992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2 388 989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0445780"/>
                  </a:ext>
                </a:extLst>
              </a:tr>
              <a:tr h="362416">
                <a:tc>
                  <a:txBody>
                    <a:bodyPr/>
                    <a:lstStyle/>
                    <a:p>
                      <a:pPr algn="l" rtl="0" fontAlgn="ctr"/>
                      <a:r>
                        <a:rPr lang="pl-PL" sz="1120" b="0" i="0" u="none" strike="noStrike">
                          <a:solidFill>
                            <a:srgbClr val="333333"/>
                          </a:solidFill>
                          <a:effectLst/>
                          <a:latin typeface="Calibri" panose="020F0502020204030204" pitchFamily="34" charset="0"/>
                        </a:rPr>
                        <a:t>Liczba przyjazdów Turyści regionalni</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265 276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190 998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205 763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741073"/>
                  </a:ext>
                </a:extLst>
              </a:tr>
              <a:tr h="246701">
                <a:tc>
                  <a:txBody>
                    <a:bodyPr/>
                    <a:lstStyle/>
                    <a:p>
                      <a:pPr algn="l" rtl="0" fontAlgn="ctr"/>
                      <a:r>
                        <a:rPr lang="pl-PL" sz="1120" b="1" i="0" u="none" strike="noStrike">
                          <a:solidFill>
                            <a:srgbClr val="333333"/>
                          </a:solidFill>
                          <a:effectLst/>
                          <a:latin typeface="Calibri" panose="020F0502020204030204" pitchFamily="34" charset="0"/>
                        </a:rPr>
                        <a:t>Łącznie</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400" b="0" i="0" u="none" strike="noStrike">
                          <a:solidFill>
                            <a:srgbClr val="000000"/>
                          </a:solidFill>
                          <a:effectLst/>
                          <a:latin typeface="Calibri" panose="020F0502020204030204" pitchFamily="34" charset="0"/>
                        </a:rPr>
                        <a:t>2 478 582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400" b="0" i="0" u="none" strike="noStrike">
                          <a:solidFill>
                            <a:srgbClr val="000000"/>
                          </a:solidFill>
                          <a:effectLst/>
                          <a:latin typeface="Calibri" panose="020F0502020204030204" pitchFamily="34" charset="0"/>
                        </a:rPr>
                        <a:t>2 735 968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400" b="0" i="0" u="none" strike="noStrike" dirty="0">
                          <a:solidFill>
                            <a:srgbClr val="000000"/>
                          </a:solidFill>
                          <a:effectLst/>
                          <a:latin typeface="Calibri" panose="020F0502020204030204" pitchFamily="34" charset="0"/>
                        </a:rPr>
                        <a:t>2 861 407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45513070"/>
                  </a:ext>
                </a:extLst>
              </a:tr>
            </a:tbl>
          </a:graphicData>
        </a:graphic>
      </p:graphicFrame>
      <p:sp>
        <p:nvSpPr>
          <p:cNvPr id="9" name="Symbol zastępczy tekstu 8">
            <a:extLst>
              <a:ext uri="{FF2B5EF4-FFF2-40B4-BE49-F238E27FC236}">
                <a16:creationId xmlns:a16="http://schemas.microsoft.com/office/drawing/2014/main" id="{7EB092D4-D7E8-4E5F-AB8A-6A8400DAA1DB}"/>
              </a:ext>
            </a:extLst>
          </p:cNvPr>
          <p:cNvSpPr>
            <a:spLocks noGrp="1"/>
          </p:cNvSpPr>
          <p:nvPr>
            <p:ph type="body" sz="quarter" idx="18"/>
          </p:nvPr>
        </p:nvSpPr>
        <p:spPr>
          <a:xfrm>
            <a:off x="205240" y="1384015"/>
            <a:ext cx="7149189" cy="2390615"/>
          </a:xfrm>
        </p:spPr>
        <p:txBody>
          <a:bodyPr/>
          <a:lstStyle/>
          <a:p>
            <a:r>
              <a:rPr lang="pl-PL" dirty="0"/>
              <a:t>W trakcie analizy danych turystów podzielono na trzy kategorie:</a:t>
            </a:r>
          </a:p>
          <a:p>
            <a:r>
              <a:rPr lang="pl-PL" dirty="0"/>
              <a:t>Zagranicznych – mieszkańców innych krajów (strefa nocna poza Polską)</a:t>
            </a:r>
          </a:p>
          <a:p>
            <a:r>
              <a:rPr lang="pl-PL" dirty="0"/>
              <a:t>Krajowych – mieszkańców województw innych niż badane województwo </a:t>
            </a:r>
          </a:p>
          <a:p>
            <a:r>
              <a:rPr lang="pl-PL" dirty="0"/>
              <a:t>Regionalnych – mieszkańców badanego województwa, którzy odwiedzili inny powiat (strefa nocna w innym powiecie niż cel wyjazdu na minimum dwa dni, w tym nocleg).</a:t>
            </a:r>
          </a:p>
        </p:txBody>
      </p:sp>
      <p:graphicFrame>
        <p:nvGraphicFramePr>
          <p:cNvPr id="12" name="Tabela 10">
            <a:extLst>
              <a:ext uri="{FF2B5EF4-FFF2-40B4-BE49-F238E27FC236}">
                <a16:creationId xmlns:a16="http://schemas.microsoft.com/office/drawing/2014/main" id="{CD75892D-7BFF-C426-1748-0D6C114089D7}"/>
              </a:ext>
            </a:extLst>
          </p:cNvPr>
          <p:cNvGraphicFramePr>
            <a:graphicFrameLocks/>
          </p:cNvGraphicFramePr>
          <p:nvPr>
            <p:extLst>
              <p:ext uri="{D42A27DB-BD31-4B8C-83A1-F6EECF244321}">
                <p14:modId xmlns:p14="http://schemas.microsoft.com/office/powerpoint/2010/main" val="224156585"/>
              </p:ext>
            </p:extLst>
          </p:nvPr>
        </p:nvGraphicFramePr>
        <p:xfrm>
          <a:off x="285872" y="7039080"/>
          <a:ext cx="7149189" cy="3134384"/>
        </p:xfrm>
        <a:graphic>
          <a:graphicData uri="http://schemas.openxmlformats.org/drawingml/2006/table">
            <a:tbl>
              <a:tblPr firstRow="1" bandRow="1">
                <a:tableStyleId>{5C22544A-7EE6-4342-B048-85BDC9FD1C3A}</a:tableStyleId>
              </a:tblPr>
              <a:tblGrid>
                <a:gridCol w="1982058">
                  <a:extLst>
                    <a:ext uri="{9D8B030D-6E8A-4147-A177-3AD203B41FA5}">
                      <a16:colId xmlns:a16="http://schemas.microsoft.com/office/drawing/2014/main" val="2555091480"/>
                    </a:ext>
                  </a:extLst>
                </a:gridCol>
                <a:gridCol w="1485812">
                  <a:extLst>
                    <a:ext uri="{9D8B030D-6E8A-4147-A177-3AD203B41FA5}">
                      <a16:colId xmlns:a16="http://schemas.microsoft.com/office/drawing/2014/main" val="2955546666"/>
                    </a:ext>
                  </a:extLst>
                </a:gridCol>
                <a:gridCol w="1485812">
                  <a:extLst>
                    <a:ext uri="{9D8B030D-6E8A-4147-A177-3AD203B41FA5}">
                      <a16:colId xmlns:a16="http://schemas.microsoft.com/office/drawing/2014/main" val="3553622520"/>
                    </a:ext>
                  </a:extLst>
                </a:gridCol>
                <a:gridCol w="2195507">
                  <a:extLst>
                    <a:ext uri="{9D8B030D-6E8A-4147-A177-3AD203B41FA5}">
                      <a16:colId xmlns:a16="http://schemas.microsoft.com/office/drawing/2014/main" val="1372165333"/>
                    </a:ext>
                  </a:extLst>
                </a:gridCol>
              </a:tblGrid>
              <a:tr h="565964">
                <a:tc gridSpan="4">
                  <a:txBody>
                    <a:bodyPr/>
                    <a:lstStyle/>
                    <a:p>
                      <a:r>
                        <a:rPr lang="pl-PL" sz="1600" b="0" dirty="0">
                          <a:solidFill>
                            <a:schemeClr val="tx1"/>
                          </a:solidFill>
                        </a:rPr>
                        <a:t>Tabela 2. Kategorie liczba  przyjazdów turystów do  Województwa Warmińsko-Mazurskiego 2022-2024 (0-17 lat)</a:t>
                      </a:r>
                    </a:p>
                  </a:txBody>
                  <a:tcPr>
                    <a:noFill/>
                  </a:tcPr>
                </a:tc>
                <a:tc hMerge="1">
                  <a:txBody>
                    <a:bodyPr/>
                    <a:lstStyle/>
                    <a:p>
                      <a:endParaRPr lang="pl-PL" dirty="0"/>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3036232771"/>
                  </a:ext>
                </a:extLst>
              </a:tr>
              <a:tr h="466664">
                <a:tc>
                  <a:txBody>
                    <a:bodyPr/>
                    <a:lstStyle/>
                    <a:p>
                      <a:endParaRPr lang="pl-PL"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223120"/>
                  </a:ext>
                </a:extLst>
              </a:tr>
              <a:tr h="389646">
                <a:tc>
                  <a:txBody>
                    <a:bodyPr/>
                    <a:lstStyle/>
                    <a:p>
                      <a:pPr algn="l"/>
                      <a:r>
                        <a:rPr lang="pl-PL" dirty="0"/>
                        <a:t>Liczba przyjazdów Turyści zagraniczni bez Ukrainy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10 466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25 645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31 899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4593869"/>
                  </a:ext>
                </a:extLst>
              </a:tr>
              <a:tr h="421743">
                <a:tc>
                  <a:txBody>
                    <a:bodyPr/>
                    <a:lstStyle/>
                    <a:p>
                      <a:pPr algn="l"/>
                      <a:r>
                        <a:rPr lang="pl-PL" dirty="0"/>
                        <a:t>Liczba przyjazdów Turyści zagraniczni Ukraina</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2 234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2 804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2 167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870350"/>
                  </a:ext>
                </a:extLst>
              </a:tr>
              <a:tr h="421743">
                <a:tc>
                  <a:txBody>
                    <a:bodyPr/>
                    <a:lstStyle/>
                    <a:p>
                      <a:pPr marL="0" marR="0" lvl="0" indent="0" algn="l" defTabSz="567019" rtl="0" eaLnBrk="1" fontAlgn="auto" latinLnBrk="0" hangingPunct="1">
                        <a:lnSpc>
                          <a:spcPct val="100000"/>
                        </a:lnSpc>
                        <a:spcBef>
                          <a:spcPts val="0"/>
                        </a:spcBef>
                        <a:spcAft>
                          <a:spcPts val="0"/>
                        </a:spcAft>
                        <a:buClrTx/>
                        <a:buSzTx/>
                        <a:buFontTx/>
                        <a:buNone/>
                        <a:tabLst/>
                        <a:defRPr/>
                      </a:pPr>
                      <a:r>
                        <a:rPr lang="pl-PL" dirty="0"/>
                        <a:t>Liczba przyjazdów Turyści krajowi</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236 323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383 597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361 072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0445780"/>
                  </a:ext>
                </a:extLst>
              </a:tr>
              <a:tr h="362416">
                <a:tc>
                  <a:txBody>
                    <a:bodyPr/>
                    <a:lstStyle/>
                    <a:p>
                      <a:pPr algn="l"/>
                      <a:r>
                        <a:rPr lang="pl-PL" dirty="0"/>
                        <a:t>Liczba przyjazdów Turyści regionalni</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27 493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29 569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28 112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741073"/>
                  </a:ext>
                </a:extLst>
              </a:tr>
              <a:tr h="362416">
                <a:tc>
                  <a:txBody>
                    <a:bodyPr/>
                    <a:lstStyle/>
                    <a:p>
                      <a:pPr algn="l"/>
                      <a:r>
                        <a:rPr lang="pl-PL" b="1" dirty="0"/>
                        <a:t>Łącznie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400" b="0" i="0" u="none" strike="noStrike">
                          <a:solidFill>
                            <a:srgbClr val="000000"/>
                          </a:solidFill>
                          <a:effectLst/>
                          <a:latin typeface="Calibri" panose="020F0502020204030204" pitchFamily="34" charset="0"/>
                        </a:rPr>
                        <a:t>276 517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400" b="0" i="0" u="none" strike="noStrike">
                          <a:solidFill>
                            <a:srgbClr val="000000"/>
                          </a:solidFill>
                          <a:effectLst/>
                          <a:latin typeface="Calibri" panose="020F0502020204030204" pitchFamily="34" charset="0"/>
                        </a:rPr>
                        <a:t>441 614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400" b="0" i="0" u="none" strike="noStrike" dirty="0">
                          <a:solidFill>
                            <a:srgbClr val="000000"/>
                          </a:solidFill>
                          <a:effectLst/>
                          <a:latin typeface="Calibri" panose="020F0502020204030204" pitchFamily="34" charset="0"/>
                        </a:rPr>
                        <a:t>423 250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45513070"/>
                  </a:ext>
                </a:extLst>
              </a:tr>
            </a:tbl>
          </a:graphicData>
        </a:graphic>
      </p:graphicFrame>
      <p:sp>
        <p:nvSpPr>
          <p:cNvPr id="15" name="Symbol zastępczy tekstu 5">
            <a:extLst>
              <a:ext uri="{FF2B5EF4-FFF2-40B4-BE49-F238E27FC236}">
                <a16:creationId xmlns:a16="http://schemas.microsoft.com/office/drawing/2014/main" id="{1D239770-E62B-D3BB-8067-DA5267E1050A}"/>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spTree>
    <p:extLst>
      <p:ext uri="{BB962C8B-B14F-4D97-AF65-F5344CB8AC3E}">
        <p14:creationId xmlns:p14="http://schemas.microsoft.com/office/powerpoint/2010/main" val="424810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C0451-4BD4-9CE3-3732-488C660FFBAF}"/>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77376B6-0D4C-77DF-AA00-60F8979DE811}"/>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1A4B7B2E-F5BC-D5A6-7959-5248D49E13EF}"/>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886AC006-0CFE-27FC-A8EC-BC745D64F0D4}"/>
              </a:ext>
            </a:extLst>
          </p:cNvPr>
          <p:cNvSpPr>
            <a:spLocks noGrp="1"/>
          </p:cNvSpPr>
          <p:nvPr>
            <p:ph type="sldNum" sz="quarter" idx="4"/>
          </p:nvPr>
        </p:nvSpPr>
        <p:spPr/>
        <p:txBody>
          <a:bodyPr/>
          <a:lstStyle/>
          <a:p>
            <a:fld id="{6539F8D3-93EF-4BA6-97BB-6F8EB8A1A30F}" type="slidenum">
              <a:rPr lang="pl-PL" smtClean="0"/>
              <a:pPr/>
              <a:t>13</a:t>
            </a:fld>
            <a:endParaRPr lang="pl-PL" dirty="0"/>
          </a:p>
        </p:txBody>
      </p:sp>
      <p:sp>
        <p:nvSpPr>
          <p:cNvPr id="6" name="Symbol zastępczy tekstu 5">
            <a:extLst>
              <a:ext uri="{FF2B5EF4-FFF2-40B4-BE49-F238E27FC236}">
                <a16:creationId xmlns:a16="http://schemas.microsoft.com/office/drawing/2014/main" id="{DF0E8DF3-E702-7025-49FD-0F9A973B908F}"/>
              </a:ext>
            </a:extLst>
          </p:cNvPr>
          <p:cNvSpPr>
            <a:spLocks noGrp="1"/>
          </p:cNvSpPr>
          <p:nvPr>
            <p:ph type="body" sz="quarter" idx="16"/>
          </p:nvPr>
        </p:nvSpPr>
        <p:spPr/>
        <p:txBody>
          <a:bodyPr/>
          <a:lstStyle/>
          <a:p>
            <a:pPr algn="l"/>
            <a:r>
              <a:rPr lang="pl-PL" dirty="0"/>
              <a:t>Liczba przyjazdów turystów</a:t>
            </a:r>
          </a:p>
        </p:txBody>
      </p:sp>
      <p:sp>
        <p:nvSpPr>
          <p:cNvPr id="9" name="Symbol zastępczy tekstu 8">
            <a:extLst>
              <a:ext uri="{FF2B5EF4-FFF2-40B4-BE49-F238E27FC236}">
                <a16:creationId xmlns:a16="http://schemas.microsoft.com/office/drawing/2014/main" id="{05EB3EA4-50A8-BD53-6C81-7ECA1F61BFF7}"/>
              </a:ext>
            </a:extLst>
          </p:cNvPr>
          <p:cNvSpPr>
            <a:spLocks noGrp="1"/>
          </p:cNvSpPr>
          <p:nvPr>
            <p:ph type="body" sz="quarter" idx="18"/>
          </p:nvPr>
        </p:nvSpPr>
        <p:spPr/>
        <p:txBody>
          <a:bodyPr/>
          <a:lstStyle/>
          <a:p>
            <a:r>
              <a:rPr lang="pl-PL" dirty="0"/>
              <a:t>Liczba przyjazdów turystów do  Województwa </a:t>
            </a:r>
            <a:r>
              <a:rPr lang="pl-PL" sz="1200" b="0" dirty="0">
                <a:solidFill>
                  <a:schemeClr val="tx1"/>
                </a:solidFill>
              </a:rPr>
              <a:t>Warmińsko-Mazurskiego</a:t>
            </a:r>
            <a:r>
              <a:rPr lang="pl-PL" dirty="0"/>
              <a:t> w badanych okresach.</a:t>
            </a:r>
          </a:p>
          <a:p>
            <a:r>
              <a:rPr lang="pl-PL" dirty="0"/>
              <a:t>W analizie zastosowano następujące definicje:</a:t>
            </a:r>
          </a:p>
          <a:p>
            <a:r>
              <a:rPr lang="pl-PL" dirty="0"/>
              <a:t>Turysta: użytkownik urządzenia mobilnego, który w badanym okresie pojawił się w badanym województwie  i spędził tam minimum dwa dni (w tym jedną noc);</a:t>
            </a:r>
          </a:p>
          <a:p>
            <a:r>
              <a:rPr lang="pl-PL" sz="1200" b="1" dirty="0">
                <a:ea typeface="Times New Roman" panose="02020603050405020304" pitchFamily="18" charset="0"/>
                <a:cs typeface="Calibri" panose="020F0502020204030204" pitchFamily="34" charset="0"/>
              </a:rPr>
              <a:t>Liczba przyjazdów turystów- </a:t>
            </a:r>
            <a:r>
              <a:rPr lang="pl-PL" sz="1200" dirty="0">
                <a:ea typeface="Times New Roman" panose="02020603050405020304" pitchFamily="18" charset="0"/>
                <a:cs typeface="Calibri" panose="020F0502020204030204" pitchFamily="34" charset="0"/>
              </a:rPr>
              <a:t>każdy pobyt z noclegiem Turysty w danym województwie</a:t>
            </a:r>
            <a:endParaRPr lang="pl-PL" sz="1200" dirty="0">
              <a:effectLst/>
              <a:ea typeface="Times New Roman" panose="02020603050405020304" pitchFamily="18" charset="0"/>
              <a:cs typeface="Calibri" panose="020F0502020204030204" pitchFamily="34" charset="0"/>
            </a:endParaRPr>
          </a:p>
          <a:p>
            <a:endParaRPr lang="pl-PL" dirty="0"/>
          </a:p>
        </p:txBody>
      </p:sp>
      <p:sp>
        <p:nvSpPr>
          <p:cNvPr id="14" name="Symbol zastępczy tekstu 5">
            <a:extLst>
              <a:ext uri="{FF2B5EF4-FFF2-40B4-BE49-F238E27FC236}">
                <a16:creationId xmlns:a16="http://schemas.microsoft.com/office/drawing/2014/main" id="{71CF0AF5-D8A0-A909-181C-E6F13C0E2AFA}"/>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graphicFrame>
        <p:nvGraphicFramePr>
          <p:cNvPr id="7" name="Wykres 6">
            <a:extLst>
              <a:ext uri="{FF2B5EF4-FFF2-40B4-BE49-F238E27FC236}">
                <a16:creationId xmlns:a16="http://schemas.microsoft.com/office/drawing/2014/main" id="{751B0266-E86C-D8A1-7D5F-309F077A5208}"/>
              </a:ext>
            </a:extLst>
          </p:cNvPr>
          <p:cNvGraphicFramePr>
            <a:graphicFrameLocks/>
          </p:cNvGraphicFramePr>
          <p:nvPr>
            <p:extLst>
              <p:ext uri="{D42A27DB-BD31-4B8C-83A1-F6EECF244321}">
                <p14:modId xmlns:p14="http://schemas.microsoft.com/office/powerpoint/2010/main" val="1188097612"/>
              </p:ext>
            </p:extLst>
          </p:nvPr>
        </p:nvGraphicFramePr>
        <p:xfrm>
          <a:off x="433481" y="4301658"/>
          <a:ext cx="6920948" cy="5608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818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CDBD4-542B-5A70-1957-B3D82F1E83FA}"/>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D763200-CB97-2EBF-EB14-3AAA8635C522}"/>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1C4FD0DF-5A10-37F8-D8D6-632F6CCE38B1}"/>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5BEA5AEB-F4D5-B764-1A2B-6C0C3F519F9B}"/>
              </a:ext>
            </a:extLst>
          </p:cNvPr>
          <p:cNvSpPr>
            <a:spLocks noGrp="1"/>
          </p:cNvSpPr>
          <p:nvPr>
            <p:ph type="sldNum" sz="quarter" idx="4"/>
          </p:nvPr>
        </p:nvSpPr>
        <p:spPr/>
        <p:txBody>
          <a:bodyPr/>
          <a:lstStyle/>
          <a:p>
            <a:fld id="{6539F8D3-93EF-4BA6-97BB-6F8EB8A1A30F}" type="slidenum">
              <a:rPr lang="pl-PL" smtClean="0"/>
              <a:pPr/>
              <a:t>14</a:t>
            </a:fld>
            <a:endParaRPr lang="pl-PL" dirty="0"/>
          </a:p>
        </p:txBody>
      </p:sp>
      <p:sp>
        <p:nvSpPr>
          <p:cNvPr id="6" name="Symbol zastępczy tekstu 5">
            <a:extLst>
              <a:ext uri="{FF2B5EF4-FFF2-40B4-BE49-F238E27FC236}">
                <a16:creationId xmlns:a16="http://schemas.microsoft.com/office/drawing/2014/main" id="{D617B750-C557-7F46-8C90-CA0110878E7F}"/>
              </a:ext>
            </a:extLst>
          </p:cNvPr>
          <p:cNvSpPr>
            <a:spLocks noGrp="1"/>
          </p:cNvSpPr>
          <p:nvPr>
            <p:ph type="body" sz="quarter" idx="16"/>
          </p:nvPr>
        </p:nvSpPr>
        <p:spPr/>
        <p:txBody>
          <a:bodyPr/>
          <a:lstStyle/>
          <a:p>
            <a:pPr algn="l"/>
            <a:r>
              <a:rPr lang="pl-PL" dirty="0"/>
              <a:t>Liczba przyjazdów turystów</a:t>
            </a:r>
          </a:p>
        </p:txBody>
      </p:sp>
      <p:sp>
        <p:nvSpPr>
          <p:cNvPr id="9" name="Symbol zastępczy tekstu 8">
            <a:extLst>
              <a:ext uri="{FF2B5EF4-FFF2-40B4-BE49-F238E27FC236}">
                <a16:creationId xmlns:a16="http://schemas.microsoft.com/office/drawing/2014/main" id="{043BF5CE-CEE8-CE65-8A9D-8E5797A9CF93}"/>
              </a:ext>
            </a:extLst>
          </p:cNvPr>
          <p:cNvSpPr>
            <a:spLocks noGrp="1"/>
          </p:cNvSpPr>
          <p:nvPr>
            <p:ph type="body" sz="quarter" idx="18"/>
          </p:nvPr>
        </p:nvSpPr>
        <p:spPr/>
        <p:txBody>
          <a:bodyPr/>
          <a:lstStyle/>
          <a:p>
            <a:r>
              <a:rPr lang="pl-PL" dirty="0"/>
              <a:t>Liczba przyjazdów turystów do  Województwa </a:t>
            </a:r>
            <a:r>
              <a:rPr lang="pl-PL" sz="1200" b="0" dirty="0">
                <a:solidFill>
                  <a:schemeClr val="tx1"/>
                </a:solidFill>
              </a:rPr>
              <a:t>Warmińsko-Mazurskiego</a:t>
            </a:r>
            <a:r>
              <a:rPr lang="pl-PL" dirty="0"/>
              <a:t> w badanych okresach.</a:t>
            </a:r>
          </a:p>
          <a:p>
            <a:r>
              <a:rPr lang="pl-PL" dirty="0"/>
              <a:t>W analizie zastosowano następujące definicje:</a:t>
            </a:r>
          </a:p>
          <a:p>
            <a:r>
              <a:rPr lang="pl-PL" dirty="0"/>
              <a:t>Turysta: użytkownik urządzenia mobilnego, który w badanym okresie pojawił się w badanym województwie  i spędził tam minimum dwa dni (w tym jedną noc);</a:t>
            </a:r>
          </a:p>
          <a:p>
            <a:r>
              <a:rPr lang="pl-PL" sz="1200" b="1" dirty="0">
                <a:ea typeface="Times New Roman" panose="02020603050405020304" pitchFamily="18" charset="0"/>
                <a:cs typeface="Calibri" panose="020F0502020204030204" pitchFamily="34" charset="0"/>
              </a:rPr>
              <a:t>Liczba przyjazdów turystów- </a:t>
            </a:r>
            <a:r>
              <a:rPr lang="pl-PL" sz="1200" dirty="0">
                <a:ea typeface="Times New Roman" panose="02020603050405020304" pitchFamily="18" charset="0"/>
                <a:cs typeface="Calibri" panose="020F0502020204030204" pitchFamily="34" charset="0"/>
              </a:rPr>
              <a:t>każdy pobyt z noclegiem Turysty w danym województwie</a:t>
            </a:r>
            <a:endParaRPr lang="pl-PL" sz="1200" dirty="0">
              <a:effectLst/>
              <a:ea typeface="Times New Roman" panose="02020603050405020304" pitchFamily="18" charset="0"/>
              <a:cs typeface="Calibri" panose="020F0502020204030204" pitchFamily="34" charset="0"/>
            </a:endParaRPr>
          </a:p>
          <a:p>
            <a:endParaRPr lang="pl-PL" dirty="0"/>
          </a:p>
        </p:txBody>
      </p:sp>
      <p:sp>
        <p:nvSpPr>
          <p:cNvPr id="14" name="Symbol zastępczy tekstu 5">
            <a:extLst>
              <a:ext uri="{FF2B5EF4-FFF2-40B4-BE49-F238E27FC236}">
                <a16:creationId xmlns:a16="http://schemas.microsoft.com/office/drawing/2014/main" id="{728A8E57-891A-2DB7-4EF6-B87C10F4B111}"/>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 </a:t>
            </a:r>
          </a:p>
        </p:txBody>
      </p:sp>
      <p:graphicFrame>
        <p:nvGraphicFramePr>
          <p:cNvPr id="7" name="Wykres 6">
            <a:extLst>
              <a:ext uri="{FF2B5EF4-FFF2-40B4-BE49-F238E27FC236}">
                <a16:creationId xmlns:a16="http://schemas.microsoft.com/office/drawing/2014/main" id="{428CB642-335F-29AE-0383-22FCB83CC024}"/>
              </a:ext>
            </a:extLst>
          </p:cNvPr>
          <p:cNvGraphicFramePr>
            <a:graphicFrameLocks/>
          </p:cNvGraphicFramePr>
          <p:nvPr>
            <p:extLst>
              <p:ext uri="{D42A27DB-BD31-4B8C-83A1-F6EECF244321}">
                <p14:modId xmlns:p14="http://schemas.microsoft.com/office/powerpoint/2010/main" val="3855888010"/>
              </p:ext>
            </p:extLst>
          </p:nvPr>
        </p:nvGraphicFramePr>
        <p:xfrm>
          <a:off x="501836" y="4583871"/>
          <a:ext cx="6719235" cy="5313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6332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FC5A3E7-E2B1-4349-B9AD-0EDBAE6C0438}"/>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6289F6C5-EDF7-438F-A24D-7A8000BAD153}"/>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655E1E8F-33E3-4283-AFA5-C7E171F04A5B}"/>
              </a:ext>
            </a:extLst>
          </p:cNvPr>
          <p:cNvSpPr>
            <a:spLocks noGrp="1"/>
          </p:cNvSpPr>
          <p:nvPr>
            <p:ph type="sldNum" sz="quarter" idx="4"/>
          </p:nvPr>
        </p:nvSpPr>
        <p:spPr/>
        <p:txBody>
          <a:bodyPr/>
          <a:lstStyle/>
          <a:p>
            <a:fld id="{6539F8D3-93EF-4BA6-97BB-6F8EB8A1A30F}" type="slidenum">
              <a:rPr lang="pl-PL" smtClean="0"/>
              <a:pPr/>
              <a:t>15</a:t>
            </a:fld>
            <a:endParaRPr lang="pl-PL" dirty="0"/>
          </a:p>
        </p:txBody>
      </p:sp>
      <p:sp>
        <p:nvSpPr>
          <p:cNvPr id="9" name="Symbol zastępczy tekstu 8">
            <a:extLst>
              <a:ext uri="{FF2B5EF4-FFF2-40B4-BE49-F238E27FC236}">
                <a16:creationId xmlns:a16="http://schemas.microsoft.com/office/drawing/2014/main" id="{A2CE9B26-2F38-4E97-8BC4-3368D4FE169D}"/>
              </a:ext>
            </a:extLst>
          </p:cNvPr>
          <p:cNvSpPr>
            <a:spLocks noGrp="1"/>
          </p:cNvSpPr>
          <p:nvPr>
            <p:ph type="body" sz="quarter" idx="18"/>
          </p:nvPr>
        </p:nvSpPr>
        <p:spPr>
          <a:xfrm>
            <a:off x="825323" y="212497"/>
            <a:ext cx="7016740" cy="1654993"/>
          </a:xfrm>
        </p:spPr>
        <p:txBody>
          <a:bodyPr>
            <a:noAutofit/>
          </a:bodyPr>
          <a:lstStyle/>
          <a:p>
            <a:r>
              <a:rPr lang="pl-PL" sz="1100" dirty="0"/>
              <a:t>W tabeli poniżej zaprezentowano liczby przyjazdów  turystów zagranicznych w podziale na poszczególne kraje</a:t>
            </a:r>
          </a:p>
          <a:p>
            <a:r>
              <a:rPr lang="pl-PL" sz="1100" dirty="0"/>
              <a:t>Zgodnie z informacjami przekazanymi Zleceniodawcy i zasadami prowadzenia analiz przez Selectivv w tabelach i wykresach zanonimizowano wszystkie liczebności poniżej 100 użytkowników i przedstawione zostały znakiem „—”,który oznacza przedział pomiędzy 1 a 99. Wartości zanonimizowane zostały wzięte pod uwagę przy analizach zbiorczych</a:t>
            </a:r>
            <a:r>
              <a:rPr lang="pl-PL" sz="1100" dirty="0">
                <a:solidFill>
                  <a:srgbClr val="222222"/>
                </a:solidFill>
                <a:ea typeface="Times New Roman" panose="02020603050405020304" pitchFamily="18" charset="0"/>
                <a:cs typeface="Times New Roman" panose="02020603050405020304" pitchFamily="18" charset="0"/>
              </a:rPr>
              <a:t>.</a:t>
            </a:r>
            <a:endParaRPr lang="pl-PL" sz="1100" dirty="0"/>
          </a:p>
        </p:txBody>
      </p:sp>
      <p:graphicFrame>
        <p:nvGraphicFramePr>
          <p:cNvPr id="15" name="Tabela 15">
            <a:extLst>
              <a:ext uri="{FF2B5EF4-FFF2-40B4-BE49-F238E27FC236}">
                <a16:creationId xmlns:a16="http://schemas.microsoft.com/office/drawing/2014/main" id="{9C1E174C-1D81-4ADD-AC1F-D79BE2B22AAD}"/>
              </a:ext>
            </a:extLst>
          </p:cNvPr>
          <p:cNvGraphicFramePr>
            <a:graphicFrameLocks noGrp="1"/>
          </p:cNvGraphicFramePr>
          <p:nvPr>
            <p:ph sz="quarter" idx="14"/>
            <p:extLst>
              <p:ext uri="{D42A27DB-BD31-4B8C-83A1-F6EECF244321}">
                <p14:modId xmlns:p14="http://schemas.microsoft.com/office/powerpoint/2010/main" val="3349777416"/>
              </p:ext>
            </p:extLst>
          </p:nvPr>
        </p:nvGraphicFramePr>
        <p:xfrm>
          <a:off x="271467" y="2193847"/>
          <a:ext cx="7016740" cy="8285469"/>
        </p:xfrm>
        <a:graphic>
          <a:graphicData uri="http://schemas.openxmlformats.org/drawingml/2006/table">
            <a:tbl>
              <a:tblPr firstRow="1" bandRow="1">
                <a:tableStyleId>{5C22544A-7EE6-4342-B048-85BDC9FD1C3A}</a:tableStyleId>
              </a:tblPr>
              <a:tblGrid>
                <a:gridCol w="1754185">
                  <a:extLst>
                    <a:ext uri="{9D8B030D-6E8A-4147-A177-3AD203B41FA5}">
                      <a16:colId xmlns:a16="http://schemas.microsoft.com/office/drawing/2014/main" val="872043814"/>
                    </a:ext>
                  </a:extLst>
                </a:gridCol>
                <a:gridCol w="1754185">
                  <a:extLst>
                    <a:ext uri="{9D8B030D-6E8A-4147-A177-3AD203B41FA5}">
                      <a16:colId xmlns:a16="http://schemas.microsoft.com/office/drawing/2014/main" val="4138738902"/>
                    </a:ext>
                  </a:extLst>
                </a:gridCol>
                <a:gridCol w="1754185">
                  <a:extLst>
                    <a:ext uri="{9D8B030D-6E8A-4147-A177-3AD203B41FA5}">
                      <a16:colId xmlns:a16="http://schemas.microsoft.com/office/drawing/2014/main" val="3335095942"/>
                    </a:ext>
                  </a:extLst>
                </a:gridCol>
                <a:gridCol w="1754185">
                  <a:extLst>
                    <a:ext uri="{9D8B030D-6E8A-4147-A177-3AD203B41FA5}">
                      <a16:colId xmlns:a16="http://schemas.microsoft.com/office/drawing/2014/main" val="3618823101"/>
                    </a:ext>
                  </a:extLst>
                </a:gridCol>
              </a:tblGrid>
              <a:tr h="568119">
                <a:tc gridSpan="4">
                  <a:txBody>
                    <a:bodyPr/>
                    <a:lstStyle/>
                    <a:p>
                      <a:pPr algn="l"/>
                      <a:r>
                        <a:rPr lang="pl-PL" sz="1200" b="0" dirty="0">
                          <a:solidFill>
                            <a:schemeClr val="tx1"/>
                          </a:solidFill>
                        </a:rPr>
                        <a:t>Tabela 3. Liczba przyjazdów  turystów zagranicznych w Województwie Warmińsko-Mazurskim w podziale na kraje (</a:t>
                      </a:r>
                      <a:r>
                        <a:rPr lang="pl-PL" sz="1200" b="0" i="0" u="none" strike="noStrike" kern="1200" spc="0" baseline="0" dirty="0">
                          <a:solidFill>
                            <a:schemeClr val="tx1"/>
                          </a:solidFill>
                        </a:rPr>
                        <a:t>pow. 18 roku życia)</a:t>
                      </a:r>
                      <a:endParaRPr lang="pl-PL" sz="1200" b="0" dirty="0">
                        <a:solidFill>
                          <a:schemeClr val="tx1"/>
                        </a:solidFill>
                      </a:endParaRPr>
                    </a:p>
                  </a:txBody>
                  <a:tcPr anchor="ct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pl-PL"/>
                    </a:p>
                  </a:txBody>
                  <a:tcPr/>
                </a:tc>
                <a:extLst>
                  <a:ext uri="{0D108BD9-81ED-4DB2-BD59-A6C34878D82A}">
                    <a16:rowId xmlns:a16="http://schemas.microsoft.com/office/drawing/2014/main" val="324470752"/>
                  </a:ext>
                </a:extLst>
              </a:tr>
              <a:tr h="269109">
                <a:tc>
                  <a:txBody>
                    <a:bodyPr/>
                    <a:lstStyle/>
                    <a:p>
                      <a:pPr algn="ctr"/>
                      <a:r>
                        <a:rPr lang="pl-PL" sz="1200" b="0" dirty="0">
                          <a:solidFill>
                            <a:schemeClr val="tx1"/>
                          </a:solidFill>
                        </a:rPr>
                        <a:t>Kraj pochodzenia</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dirty="0"/>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dirty="0"/>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dirty="0"/>
                        <a:t>2024</a:t>
                      </a:r>
                    </a:p>
                    <a:p>
                      <a:pPr algn="ctr"/>
                      <a:endParaRPr lang="pl-P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42267"/>
                  </a:ext>
                </a:extLst>
              </a:tr>
              <a:tr h="234299">
                <a:tc>
                  <a:txBody>
                    <a:bodyPr/>
                    <a:lstStyle/>
                    <a:p>
                      <a:pPr algn="l" fontAlgn="b"/>
                      <a:r>
                        <a:rPr lang="pl-PL" sz="1100" b="0" i="0" u="none" strike="noStrike">
                          <a:solidFill>
                            <a:srgbClr val="000000"/>
                          </a:solidFill>
                          <a:effectLst/>
                          <a:latin typeface="Aptos Narrow" panose="020B0004020202020204" pitchFamily="34" charset="0"/>
                        </a:rPr>
                        <a:t>Niemcy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49 927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107 385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121 115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0219"/>
                  </a:ext>
                </a:extLst>
              </a:tr>
              <a:tr h="234299">
                <a:tc>
                  <a:txBody>
                    <a:bodyPr/>
                    <a:lstStyle/>
                    <a:p>
                      <a:pPr algn="l" fontAlgn="b"/>
                      <a:r>
                        <a:rPr lang="pl-PL" sz="1100" b="0" i="0" u="none" strike="noStrike">
                          <a:solidFill>
                            <a:srgbClr val="000000"/>
                          </a:solidFill>
                          <a:effectLst/>
                          <a:latin typeface="Aptos Narrow" panose="020B0004020202020204" pitchFamily="34" charset="0"/>
                        </a:rPr>
                        <a:t>Wielka Brytania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10 819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39 213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40 243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565374"/>
                  </a:ext>
                </a:extLst>
              </a:tr>
              <a:tr h="234299">
                <a:tc>
                  <a:txBody>
                    <a:bodyPr/>
                    <a:lstStyle/>
                    <a:p>
                      <a:pPr algn="l" fontAlgn="b"/>
                      <a:r>
                        <a:rPr lang="pl-PL" sz="1100" b="0" i="0" u="none" strike="noStrike">
                          <a:solidFill>
                            <a:srgbClr val="000000"/>
                          </a:solidFill>
                          <a:effectLst/>
                          <a:latin typeface="Aptos Narrow" panose="020B0004020202020204" pitchFamily="34" charset="0"/>
                        </a:rPr>
                        <a:t>Czechy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3 958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18 989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24 662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479852"/>
                  </a:ext>
                </a:extLst>
              </a:tr>
              <a:tr h="234299">
                <a:tc>
                  <a:txBody>
                    <a:bodyPr/>
                    <a:lstStyle/>
                    <a:p>
                      <a:pPr algn="l" fontAlgn="b"/>
                      <a:r>
                        <a:rPr lang="pl-PL" sz="1100" b="0" i="0" u="none" strike="noStrike">
                          <a:solidFill>
                            <a:srgbClr val="000000"/>
                          </a:solidFill>
                          <a:effectLst/>
                          <a:latin typeface="Aptos Narrow" panose="020B0004020202020204" pitchFamily="34" charset="0"/>
                        </a:rPr>
                        <a:t>Ukraina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17 912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23 989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18 993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0059021"/>
                  </a:ext>
                </a:extLst>
              </a:tr>
              <a:tr h="234299">
                <a:tc>
                  <a:txBody>
                    <a:bodyPr/>
                    <a:lstStyle/>
                    <a:p>
                      <a:pPr algn="l" fontAlgn="b"/>
                      <a:r>
                        <a:rPr lang="pl-PL" sz="1100" b="0" i="0" u="none" strike="noStrike">
                          <a:solidFill>
                            <a:srgbClr val="000000"/>
                          </a:solidFill>
                          <a:effectLst/>
                          <a:latin typeface="Aptos Narrow" panose="020B0004020202020204" pitchFamily="34" charset="0"/>
                        </a:rPr>
                        <a:t>Litwa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2 676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8 178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9 823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05920"/>
                  </a:ext>
                </a:extLst>
              </a:tr>
              <a:tr h="234299">
                <a:tc>
                  <a:txBody>
                    <a:bodyPr/>
                    <a:lstStyle/>
                    <a:p>
                      <a:pPr algn="l" fontAlgn="b"/>
                      <a:r>
                        <a:rPr lang="pl-PL" sz="1100" b="0" i="0" u="none" strike="noStrike">
                          <a:solidFill>
                            <a:srgbClr val="000000"/>
                          </a:solidFill>
                          <a:effectLst/>
                          <a:latin typeface="Aptos Narrow" panose="020B0004020202020204" pitchFamily="34" charset="0"/>
                        </a:rPr>
                        <a:t>Norwegia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2 826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9 634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9 762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1382927"/>
                  </a:ext>
                </a:extLst>
              </a:tr>
              <a:tr h="234299">
                <a:tc>
                  <a:txBody>
                    <a:bodyPr/>
                    <a:lstStyle/>
                    <a:p>
                      <a:pPr algn="l" fontAlgn="b"/>
                      <a:r>
                        <a:rPr lang="pl-PL" sz="1100" b="0" i="0" u="none" strike="noStrike">
                          <a:solidFill>
                            <a:srgbClr val="000000"/>
                          </a:solidFill>
                          <a:effectLst/>
                          <a:latin typeface="Aptos Narrow" panose="020B0004020202020204" pitchFamily="34" charset="0"/>
                        </a:rPr>
                        <a:t>Łotwa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1 541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7 945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7 432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6487133"/>
                  </a:ext>
                </a:extLst>
              </a:tr>
              <a:tr h="234299">
                <a:tc>
                  <a:txBody>
                    <a:bodyPr/>
                    <a:lstStyle/>
                    <a:p>
                      <a:pPr algn="l" fontAlgn="b"/>
                      <a:r>
                        <a:rPr lang="pl-PL" sz="1100" b="0" i="0" u="none" strike="noStrike">
                          <a:solidFill>
                            <a:srgbClr val="000000"/>
                          </a:solidFill>
                          <a:effectLst/>
                          <a:latin typeface="Aptos Narrow" panose="020B0004020202020204" pitchFamily="34" charset="0"/>
                        </a:rPr>
                        <a:t>USA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2 895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3 346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4 294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069374"/>
                  </a:ext>
                </a:extLst>
              </a:tr>
              <a:tr h="256834">
                <a:tc>
                  <a:txBody>
                    <a:bodyPr/>
                    <a:lstStyle/>
                    <a:p>
                      <a:pPr algn="l" fontAlgn="b"/>
                      <a:r>
                        <a:rPr lang="pl-PL" sz="1100" b="0" i="0" u="none" strike="noStrike">
                          <a:solidFill>
                            <a:srgbClr val="000000"/>
                          </a:solidFill>
                          <a:effectLst/>
                          <a:latin typeface="Aptos Narrow" panose="020B0004020202020204" pitchFamily="34" charset="0"/>
                        </a:rPr>
                        <a:t>Włochy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2 376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4 094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153850"/>
                  </a:ext>
                </a:extLst>
              </a:tr>
              <a:tr h="234299">
                <a:tc>
                  <a:txBody>
                    <a:bodyPr/>
                    <a:lstStyle/>
                    <a:p>
                      <a:pPr algn="l" fontAlgn="b"/>
                      <a:r>
                        <a:rPr lang="pl-PL" sz="1100" b="0" i="0" u="none" strike="noStrike">
                          <a:solidFill>
                            <a:srgbClr val="000000"/>
                          </a:solidFill>
                          <a:effectLst/>
                          <a:latin typeface="Aptos Narrow" panose="020B0004020202020204" pitchFamily="34" charset="0"/>
                        </a:rPr>
                        <a:t>Niderlandy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1 127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3 194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3 990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9727177"/>
                  </a:ext>
                </a:extLst>
              </a:tr>
              <a:tr h="234299">
                <a:tc>
                  <a:txBody>
                    <a:bodyPr/>
                    <a:lstStyle/>
                    <a:p>
                      <a:pPr algn="l" fontAlgn="b"/>
                      <a:r>
                        <a:rPr lang="pl-PL" sz="1100" b="0" i="0" u="none" strike="noStrike">
                          <a:solidFill>
                            <a:srgbClr val="000000"/>
                          </a:solidFill>
                          <a:effectLst/>
                          <a:latin typeface="Aptos Narrow" panose="020B0004020202020204" pitchFamily="34" charset="0"/>
                        </a:rPr>
                        <a:t>Dania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1 795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3 871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3 916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486517"/>
                  </a:ext>
                </a:extLst>
              </a:tr>
              <a:tr h="234299">
                <a:tc>
                  <a:txBody>
                    <a:bodyPr/>
                    <a:lstStyle/>
                    <a:p>
                      <a:pPr algn="l" fontAlgn="b"/>
                      <a:r>
                        <a:rPr lang="pl-PL" sz="1100" b="0" i="0" u="none" strike="noStrike">
                          <a:solidFill>
                            <a:srgbClr val="000000"/>
                          </a:solidFill>
                          <a:effectLst/>
                          <a:latin typeface="Aptos Narrow" panose="020B0004020202020204" pitchFamily="34" charset="0"/>
                        </a:rPr>
                        <a:t>Słowacja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1 456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3 924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3 615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263689"/>
                  </a:ext>
                </a:extLst>
              </a:tr>
              <a:tr h="234299">
                <a:tc>
                  <a:txBody>
                    <a:bodyPr/>
                    <a:lstStyle/>
                    <a:p>
                      <a:pPr algn="l" fontAlgn="b"/>
                      <a:r>
                        <a:rPr lang="pl-PL" sz="1100" b="0" i="0" u="none" strike="noStrike">
                          <a:solidFill>
                            <a:srgbClr val="000000"/>
                          </a:solidFill>
                          <a:effectLst/>
                          <a:latin typeface="Aptos Narrow" panose="020B0004020202020204" pitchFamily="34" charset="0"/>
                        </a:rPr>
                        <a:t>Francja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1 551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3 445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3 458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134801"/>
                  </a:ext>
                </a:extLst>
              </a:tr>
              <a:tr h="234299">
                <a:tc>
                  <a:txBody>
                    <a:bodyPr/>
                    <a:lstStyle/>
                    <a:p>
                      <a:pPr algn="l" fontAlgn="b"/>
                      <a:r>
                        <a:rPr lang="pl-PL" sz="1100" b="0" i="0" u="none" strike="noStrike">
                          <a:solidFill>
                            <a:srgbClr val="000000"/>
                          </a:solidFill>
                          <a:effectLst/>
                          <a:latin typeface="Aptos Narrow" panose="020B0004020202020204" pitchFamily="34" charset="0"/>
                        </a:rPr>
                        <a:t>Białoruś</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3 204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3 447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226946"/>
                  </a:ext>
                </a:extLst>
              </a:tr>
              <a:tr h="234299">
                <a:tc>
                  <a:txBody>
                    <a:bodyPr/>
                    <a:lstStyle/>
                    <a:p>
                      <a:pPr algn="l" fontAlgn="b"/>
                      <a:r>
                        <a:rPr lang="pl-PL" sz="1100" b="0" i="0" u="none" strike="noStrike">
                          <a:solidFill>
                            <a:srgbClr val="000000"/>
                          </a:solidFill>
                          <a:effectLst/>
                          <a:latin typeface="Aptos Narrow" panose="020B0004020202020204" pitchFamily="34" charset="0"/>
                        </a:rPr>
                        <a:t>Hiszpania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1 371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1 348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72519"/>
                  </a:ext>
                </a:extLst>
              </a:tr>
              <a:tr h="234299">
                <a:tc>
                  <a:txBody>
                    <a:bodyPr/>
                    <a:lstStyle/>
                    <a:p>
                      <a:pPr algn="l" fontAlgn="b"/>
                      <a:r>
                        <a:rPr lang="pl-PL" sz="1100" b="0" i="0" u="none" strike="noStrike">
                          <a:solidFill>
                            <a:srgbClr val="000000"/>
                          </a:solidFill>
                          <a:effectLst/>
                          <a:latin typeface="Aptos Narrow" panose="020B0004020202020204" pitchFamily="34" charset="0"/>
                        </a:rPr>
                        <a:t>Węgry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1 276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8506747"/>
                  </a:ext>
                </a:extLst>
              </a:tr>
              <a:tr h="234299">
                <a:tc>
                  <a:txBody>
                    <a:bodyPr/>
                    <a:lstStyle/>
                    <a:p>
                      <a:pPr algn="l" fontAlgn="b"/>
                      <a:r>
                        <a:rPr lang="pl-PL" sz="1100" b="0" i="0" u="none" strike="noStrike">
                          <a:solidFill>
                            <a:srgbClr val="000000"/>
                          </a:solidFill>
                          <a:effectLst/>
                          <a:latin typeface="Aptos Narrow" panose="020B0004020202020204" pitchFamily="34" charset="0"/>
                        </a:rPr>
                        <a:t>Izrael</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1 124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3620686"/>
                  </a:ext>
                </a:extLst>
              </a:tr>
              <a:tr h="234299">
                <a:tc>
                  <a:txBody>
                    <a:bodyPr/>
                    <a:lstStyle/>
                    <a:p>
                      <a:pPr algn="l" fontAlgn="b"/>
                      <a:r>
                        <a:rPr lang="pl-PL" sz="1100" b="0" i="0" u="none" strike="noStrike">
                          <a:solidFill>
                            <a:srgbClr val="000000"/>
                          </a:solidFill>
                          <a:effectLst/>
                          <a:latin typeface="Aptos Narrow" panose="020B0004020202020204" pitchFamily="34" charset="0"/>
                        </a:rPr>
                        <a:t>Kanada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1 179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1 007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894928"/>
                  </a:ext>
                </a:extLst>
              </a:tr>
              <a:tr h="234299">
                <a:tc>
                  <a:txBody>
                    <a:bodyPr/>
                    <a:lstStyle/>
                    <a:p>
                      <a:pPr algn="l" fontAlgn="b"/>
                      <a:r>
                        <a:rPr lang="pl-PL" sz="1100" b="0" i="0" u="none" strike="noStrike">
                          <a:solidFill>
                            <a:srgbClr val="000000"/>
                          </a:solidFill>
                          <a:effectLst/>
                          <a:latin typeface="Aptos Narrow" panose="020B0004020202020204" pitchFamily="34" charset="0"/>
                        </a:rPr>
                        <a:t>Portugalia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586854"/>
                  </a:ext>
                </a:extLst>
              </a:tr>
              <a:tr h="234299">
                <a:tc>
                  <a:txBody>
                    <a:bodyPr/>
                    <a:lstStyle/>
                    <a:p>
                      <a:pPr algn="l" fontAlgn="b"/>
                      <a:r>
                        <a:rPr lang="pl-PL" sz="1100" b="0" i="0" u="none" strike="noStrike">
                          <a:solidFill>
                            <a:srgbClr val="000000"/>
                          </a:solidFill>
                          <a:effectLst/>
                          <a:latin typeface="Aptos Narrow" panose="020B0004020202020204" pitchFamily="34" charset="0"/>
                        </a:rPr>
                        <a:t>Szwecja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2072589"/>
                  </a:ext>
                </a:extLst>
              </a:tr>
              <a:tr h="234299">
                <a:tc>
                  <a:txBody>
                    <a:bodyPr/>
                    <a:lstStyle/>
                    <a:p>
                      <a:pPr algn="l" fontAlgn="b"/>
                      <a:r>
                        <a:rPr lang="pl-PL" sz="1100" b="0" i="0" u="none" strike="noStrike">
                          <a:solidFill>
                            <a:srgbClr val="000000"/>
                          </a:solidFill>
                          <a:effectLst/>
                          <a:latin typeface="Aptos Narrow" panose="020B0004020202020204" pitchFamily="34" charset="0"/>
                        </a:rPr>
                        <a:t>Pozostałe kraje</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3624495"/>
                  </a:ext>
                </a:extLst>
              </a:tr>
              <a:tr h="234299">
                <a:tc>
                  <a:txBody>
                    <a:bodyPr/>
                    <a:lstStyle/>
                    <a:p>
                      <a:pPr algn="l" fontAlgn="b"/>
                      <a:r>
                        <a:rPr lang="pl-PL" sz="1100" b="0" i="0" u="none" strike="noStrike">
                          <a:solidFill>
                            <a:srgbClr val="000000"/>
                          </a:solidFill>
                          <a:effectLst/>
                          <a:latin typeface="Aptos Narrow" panose="020B0004020202020204" pitchFamily="34" charset="0"/>
                        </a:rPr>
                        <a:t>Austria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949523"/>
                  </a:ext>
                </a:extLst>
              </a:tr>
              <a:tr h="234299">
                <a:tc>
                  <a:txBody>
                    <a:bodyPr/>
                    <a:lstStyle/>
                    <a:p>
                      <a:pPr algn="l" fontAlgn="b"/>
                      <a:r>
                        <a:rPr lang="pl-PL" sz="1100" b="0" i="0" u="none" strike="noStrike">
                          <a:solidFill>
                            <a:srgbClr val="000000"/>
                          </a:solidFill>
                          <a:effectLst/>
                          <a:latin typeface="Aptos Narrow" panose="020B0004020202020204" pitchFamily="34" charset="0"/>
                        </a:rPr>
                        <a:t>Belgia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0765188"/>
                  </a:ext>
                </a:extLst>
              </a:tr>
              <a:tr h="234299">
                <a:tc>
                  <a:txBody>
                    <a:bodyPr/>
                    <a:lstStyle/>
                    <a:p>
                      <a:pPr algn="l" fontAlgn="b"/>
                      <a:r>
                        <a:rPr lang="pl-PL" sz="1100" b="0" i="0" u="none" strike="noStrike">
                          <a:solidFill>
                            <a:srgbClr val="000000"/>
                          </a:solidFill>
                          <a:effectLst/>
                          <a:latin typeface="Aptos Narrow" panose="020B0004020202020204" pitchFamily="34" charset="0"/>
                        </a:rPr>
                        <a:t>Chiny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206620"/>
                  </a:ext>
                </a:extLst>
              </a:tr>
              <a:tr h="234299">
                <a:tc>
                  <a:txBody>
                    <a:bodyPr/>
                    <a:lstStyle/>
                    <a:p>
                      <a:pPr algn="l" fontAlgn="b"/>
                      <a:r>
                        <a:rPr lang="pl-PL" sz="1100" b="0" i="0" u="none" strike="noStrike">
                          <a:solidFill>
                            <a:srgbClr val="000000"/>
                          </a:solidFill>
                          <a:effectLst/>
                          <a:latin typeface="Aptos Narrow" panose="020B0004020202020204" pitchFamily="34" charset="0"/>
                        </a:rPr>
                        <a:t>Finlandia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8693943"/>
                  </a:ext>
                </a:extLst>
              </a:tr>
              <a:tr h="234299">
                <a:tc>
                  <a:txBody>
                    <a:bodyPr/>
                    <a:lstStyle/>
                    <a:p>
                      <a:pPr algn="l" fontAlgn="b"/>
                      <a:r>
                        <a:rPr lang="pl-PL" sz="1100" b="0" i="0" u="none" strike="noStrike">
                          <a:solidFill>
                            <a:srgbClr val="000000"/>
                          </a:solidFill>
                          <a:effectLst/>
                          <a:latin typeface="Aptos Narrow" panose="020B0004020202020204" pitchFamily="34" charset="0"/>
                        </a:rPr>
                        <a:t>Zjednoczone Emiraty Arabskie</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5864080"/>
                  </a:ext>
                </a:extLst>
              </a:tr>
              <a:tr h="234299">
                <a:tc>
                  <a:txBody>
                    <a:bodyPr/>
                    <a:lstStyle/>
                    <a:p>
                      <a:pPr algn="l" fontAlgn="b"/>
                      <a:r>
                        <a:rPr lang="pl-PL" sz="1100" b="0" i="0" u="none" strike="noStrike">
                          <a:solidFill>
                            <a:srgbClr val="000000"/>
                          </a:solidFill>
                          <a:effectLst/>
                          <a:latin typeface="Aptos Narrow" panose="020B0004020202020204" pitchFamily="34" charset="0"/>
                        </a:rPr>
                        <a:t>Rosja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1 989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723173"/>
                  </a:ext>
                </a:extLst>
              </a:tr>
              <a:tr h="234299">
                <a:tc>
                  <a:txBody>
                    <a:bodyPr/>
                    <a:lstStyle/>
                    <a:p>
                      <a:pPr algn="l" fontAlgn="b"/>
                      <a:r>
                        <a:rPr lang="pl-PL" sz="1100" b="0" i="0" u="none" strike="noStrike">
                          <a:solidFill>
                            <a:srgbClr val="000000"/>
                          </a:solidFill>
                          <a:effectLst/>
                          <a:latin typeface="Aptos Narrow" panose="020B0004020202020204" pitchFamily="34" charset="0"/>
                        </a:rPr>
                        <a:t>Indie</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406213"/>
                  </a:ext>
                </a:extLst>
              </a:tr>
              <a:tr h="234299">
                <a:tc>
                  <a:txBody>
                    <a:bodyPr/>
                    <a:lstStyle/>
                    <a:p>
                      <a:pPr algn="l" fontAlgn="b"/>
                      <a:r>
                        <a:rPr lang="pl-PL" sz="1100" b="0" i="0" u="none" strike="noStrike">
                          <a:solidFill>
                            <a:srgbClr val="000000"/>
                          </a:solidFill>
                          <a:effectLst/>
                          <a:latin typeface="Aptos Narrow" panose="020B0004020202020204" pitchFamily="34" charset="0"/>
                        </a:rPr>
                        <a:t>Turcja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064573"/>
                  </a:ext>
                </a:extLst>
              </a:tr>
              <a:tr h="234299">
                <a:tc>
                  <a:txBody>
                    <a:bodyPr/>
                    <a:lstStyle/>
                    <a:p>
                      <a:pPr algn="l" fontAlgn="b"/>
                      <a:r>
                        <a:rPr lang="pl-PL" sz="1100" b="0" i="0" u="none" strike="noStrike">
                          <a:solidFill>
                            <a:srgbClr val="000000"/>
                          </a:solidFill>
                          <a:effectLst/>
                          <a:latin typeface="Aptos Narrow" panose="020B0004020202020204" pitchFamily="34" charset="0"/>
                        </a:rPr>
                        <a:t>Pakistan</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9784185"/>
                  </a:ext>
                </a:extLst>
              </a:tr>
              <a:tr h="234299">
                <a:tc>
                  <a:txBody>
                    <a:bodyPr/>
                    <a:lstStyle/>
                    <a:p>
                      <a:pPr algn="l" fontAlgn="b"/>
                      <a:r>
                        <a:rPr lang="pl-PL" sz="1100" b="0" i="0" u="none" strike="noStrike">
                          <a:solidFill>
                            <a:srgbClr val="000000"/>
                          </a:solidFill>
                          <a:effectLst/>
                          <a:latin typeface="Aptos Narrow" panose="020B0004020202020204" pitchFamily="34" charset="0"/>
                        </a:rPr>
                        <a:t>Szwajcaria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dirty="0">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5878322"/>
                  </a:ext>
                </a:extLst>
              </a:tr>
            </a:tbl>
          </a:graphicData>
        </a:graphic>
      </p:graphicFrame>
    </p:spTree>
    <p:extLst>
      <p:ext uri="{BB962C8B-B14F-4D97-AF65-F5344CB8AC3E}">
        <p14:creationId xmlns:p14="http://schemas.microsoft.com/office/powerpoint/2010/main" val="3555157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88A4E-2692-5E0B-EB0D-D0C8FD455647}"/>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12333D70-DE5C-646A-56C4-357835720AA3}"/>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F375A167-6179-D5D6-D5A7-F4AB73A14575}"/>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A1F69914-A636-A704-FB48-6D8881705021}"/>
              </a:ext>
            </a:extLst>
          </p:cNvPr>
          <p:cNvSpPr>
            <a:spLocks noGrp="1"/>
          </p:cNvSpPr>
          <p:nvPr>
            <p:ph type="sldNum" sz="quarter" idx="4"/>
          </p:nvPr>
        </p:nvSpPr>
        <p:spPr/>
        <p:txBody>
          <a:bodyPr/>
          <a:lstStyle/>
          <a:p>
            <a:fld id="{6539F8D3-93EF-4BA6-97BB-6F8EB8A1A30F}" type="slidenum">
              <a:rPr lang="pl-PL" smtClean="0"/>
              <a:pPr/>
              <a:t>16</a:t>
            </a:fld>
            <a:endParaRPr lang="pl-PL" dirty="0"/>
          </a:p>
        </p:txBody>
      </p:sp>
      <p:sp>
        <p:nvSpPr>
          <p:cNvPr id="9" name="Symbol zastępczy tekstu 8">
            <a:extLst>
              <a:ext uri="{FF2B5EF4-FFF2-40B4-BE49-F238E27FC236}">
                <a16:creationId xmlns:a16="http://schemas.microsoft.com/office/drawing/2014/main" id="{339DE1BC-9C7A-4A58-9F9C-F00EC96F6CEF}"/>
              </a:ext>
            </a:extLst>
          </p:cNvPr>
          <p:cNvSpPr>
            <a:spLocks noGrp="1"/>
          </p:cNvSpPr>
          <p:nvPr>
            <p:ph type="body" sz="quarter" idx="18"/>
          </p:nvPr>
        </p:nvSpPr>
        <p:spPr>
          <a:xfrm>
            <a:off x="891382" y="303016"/>
            <a:ext cx="7016740" cy="1416443"/>
          </a:xfrm>
        </p:spPr>
        <p:txBody>
          <a:bodyPr>
            <a:noAutofit/>
          </a:bodyPr>
          <a:lstStyle/>
          <a:p>
            <a:r>
              <a:rPr lang="pl-PL" sz="1100" dirty="0"/>
              <a:t>W tabeli poniżej zaprezentowano liczby przyjazdów turystów zagranicznych w podziale na poszczególne kraje</a:t>
            </a:r>
          </a:p>
          <a:p>
            <a:r>
              <a:rPr lang="pl-PL" sz="1100" dirty="0"/>
              <a:t>Zgodnie z informacjami przekazanymi Zleceniodawcy i zasadami prowadzenia analiz przez Selectivv w tabelach i wykresach zanonimizowano wszystkie liczebności poniżej 100 użytkowników i przedstawione zostały znakiem „—”,który oznacza przedział pomiędzy 1 a 99. Wartości zanonimizowane zostały wzięte pod uwagę przy analizach zbiorczych</a:t>
            </a:r>
            <a:r>
              <a:rPr lang="pl-PL" sz="1100" dirty="0">
                <a:solidFill>
                  <a:srgbClr val="222222"/>
                </a:solidFill>
                <a:effectLst/>
                <a:ea typeface="Times New Roman" panose="02020603050405020304" pitchFamily="18" charset="0"/>
                <a:cs typeface="Times New Roman" panose="02020603050405020304" pitchFamily="18" charset="0"/>
              </a:rPr>
              <a:t>.</a:t>
            </a:r>
            <a:endParaRPr lang="pl-PL" sz="1100" dirty="0"/>
          </a:p>
        </p:txBody>
      </p:sp>
      <p:graphicFrame>
        <p:nvGraphicFramePr>
          <p:cNvPr id="15" name="Tabela 15">
            <a:extLst>
              <a:ext uri="{FF2B5EF4-FFF2-40B4-BE49-F238E27FC236}">
                <a16:creationId xmlns:a16="http://schemas.microsoft.com/office/drawing/2014/main" id="{ABA66AFF-38BB-C3F4-3BF3-969A85A01444}"/>
              </a:ext>
            </a:extLst>
          </p:cNvPr>
          <p:cNvGraphicFramePr>
            <a:graphicFrameLocks noGrp="1"/>
          </p:cNvGraphicFramePr>
          <p:nvPr>
            <p:ph sz="quarter" idx="14"/>
            <p:extLst>
              <p:ext uri="{D42A27DB-BD31-4B8C-83A1-F6EECF244321}">
                <p14:modId xmlns:p14="http://schemas.microsoft.com/office/powerpoint/2010/main" val="1988438694"/>
              </p:ext>
            </p:extLst>
          </p:nvPr>
        </p:nvGraphicFramePr>
        <p:xfrm>
          <a:off x="352651" y="2103328"/>
          <a:ext cx="7016740" cy="8285469"/>
        </p:xfrm>
        <a:graphic>
          <a:graphicData uri="http://schemas.openxmlformats.org/drawingml/2006/table">
            <a:tbl>
              <a:tblPr firstRow="1" bandRow="1">
                <a:tableStyleId>{5C22544A-7EE6-4342-B048-85BDC9FD1C3A}</a:tableStyleId>
              </a:tblPr>
              <a:tblGrid>
                <a:gridCol w="1754185">
                  <a:extLst>
                    <a:ext uri="{9D8B030D-6E8A-4147-A177-3AD203B41FA5}">
                      <a16:colId xmlns:a16="http://schemas.microsoft.com/office/drawing/2014/main" val="872043814"/>
                    </a:ext>
                  </a:extLst>
                </a:gridCol>
                <a:gridCol w="1754185">
                  <a:extLst>
                    <a:ext uri="{9D8B030D-6E8A-4147-A177-3AD203B41FA5}">
                      <a16:colId xmlns:a16="http://schemas.microsoft.com/office/drawing/2014/main" val="4138738902"/>
                    </a:ext>
                  </a:extLst>
                </a:gridCol>
                <a:gridCol w="1754185">
                  <a:extLst>
                    <a:ext uri="{9D8B030D-6E8A-4147-A177-3AD203B41FA5}">
                      <a16:colId xmlns:a16="http://schemas.microsoft.com/office/drawing/2014/main" val="3335095942"/>
                    </a:ext>
                  </a:extLst>
                </a:gridCol>
                <a:gridCol w="1754185">
                  <a:extLst>
                    <a:ext uri="{9D8B030D-6E8A-4147-A177-3AD203B41FA5}">
                      <a16:colId xmlns:a16="http://schemas.microsoft.com/office/drawing/2014/main" val="3618823101"/>
                    </a:ext>
                  </a:extLst>
                </a:gridCol>
              </a:tblGrid>
              <a:tr h="568119">
                <a:tc gridSpan="4">
                  <a:txBody>
                    <a:bodyPr/>
                    <a:lstStyle/>
                    <a:p>
                      <a:pPr algn="l"/>
                      <a:r>
                        <a:rPr lang="pl-PL" sz="1200" b="0" dirty="0">
                          <a:solidFill>
                            <a:schemeClr val="tx1"/>
                          </a:solidFill>
                        </a:rPr>
                        <a:t>Tabela 4. Liczba przyjazdów turystów zagranicznych w Województwie Warmińsko-Mazurskim w podziale na kraje ( 0-17 lat)</a:t>
                      </a:r>
                    </a:p>
                  </a:txBody>
                  <a:tcPr anchor="ct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pl-PL"/>
                    </a:p>
                  </a:txBody>
                  <a:tcPr/>
                </a:tc>
                <a:extLst>
                  <a:ext uri="{0D108BD9-81ED-4DB2-BD59-A6C34878D82A}">
                    <a16:rowId xmlns:a16="http://schemas.microsoft.com/office/drawing/2014/main" val="324470752"/>
                  </a:ext>
                </a:extLst>
              </a:tr>
              <a:tr h="269109">
                <a:tc>
                  <a:txBody>
                    <a:bodyPr/>
                    <a:lstStyle/>
                    <a:p>
                      <a:pPr algn="ctr"/>
                      <a:r>
                        <a:rPr lang="pl-PL" sz="1200" b="0" dirty="0">
                          <a:solidFill>
                            <a:schemeClr val="tx1"/>
                          </a:solidFill>
                        </a:rPr>
                        <a:t>Kraj pochodzenia</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dirty="0"/>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dirty="0"/>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dirty="0"/>
                        <a:t>2024</a:t>
                      </a:r>
                    </a:p>
                    <a:p>
                      <a:pPr algn="ctr"/>
                      <a:endParaRPr lang="pl-P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42267"/>
                  </a:ext>
                </a:extLst>
              </a:tr>
              <a:tr h="234299">
                <a:tc>
                  <a:txBody>
                    <a:bodyPr/>
                    <a:lstStyle/>
                    <a:p>
                      <a:pPr algn="l" fontAlgn="b"/>
                      <a:r>
                        <a:rPr lang="pl-PL" sz="1100" b="0" i="0" u="none" strike="noStrike">
                          <a:solidFill>
                            <a:srgbClr val="000000"/>
                          </a:solidFill>
                          <a:effectLst/>
                          <a:latin typeface="Aptos Narrow" panose="020B0004020202020204" pitchFamily="34" charset="0"/>
                        </a:rPr>
                        <a:t>Niemcy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5 337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9 780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15 028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0219"/>
                  </a:ext>
                </a:extLst>
              </a:tr>
              <a:tr h="234299">
                <a:tc>
                  <a:txBody>
                    <a:bodyPr/>
                    <a:lstStyle/>
                    <a:p>
                      <a:pPr algn="l" fontAlgn="b"/>
                      <a:r>
                        <a:rPr lang="pl-PL" sz="1100" b="0" i="0" u="none" strike="noStrike">
                          <a:solidFill>
                            <a:srgbClr val="000000"/>
                          </a:solidFill>
                          <a:effectLst/>
                          <a:latin typeface="Aptos Narrow" panose="020B0004020202020204" pitchFamily="34" charset="0"/>
                        </a:rPr>
                        <a:t>Wielka Brytania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1 778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5 913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5 548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565374"/>
                  </a:ext>
                </a:extLst>
              </a:tr>
              <a:tr h="234299">
                <a:tc>
                  <a:txBody>
                    <a:bodyPr/>
                    <a:lstStyle/>
                    <a:p>
                      <a:pPr algn="l" fontAlgn="b"/>
                      <a:r>
                        <a:rPr lang="pl-PL" sz="1100" b="0" i="0" u="none" strike="noStrike">
                          <a:solidFill>
                            <a:srgbClr val="000000"/>
                          </a:solidFill>
                          <a:effectLst/>
                          <a:latin typeface="Aptos Narrow" panose="020B0004020202020204" pitchFamily="34" charset="0"/>
                        </a:rPr>
                        <a:t>Czechy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2 309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2 841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479852"/>
                  </a:ext>
                </a:extLst>
              </a:tr>
              <a:tr h="234299">
                <a:tc>
                  <a:txBody>
                    <a:bodyPr/>
                    <a:lstStyle/>
                    <a:p>
                      <a:pPr algn="l" fontAlgn="b"/>
                      <a:r>
                        <a:rPr lang="pl-PL" sz="1100" b="0" i="0" u="none" strike="noStrike">
                          <a:solidFill>
                            <a:srgbClr val="000000"/>
                          </a:solidFill>
                          <a:effectLst/>
                          <a:latin typeface="Aptos Narrow" panose="020B0004020202020204" pitchFamily="34" charset="0"/>
                        </a:rPr>
                        <a:t>Ukraina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2 234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2 804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2 167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0059021"/>
                  </a:ext>
                </a:extLst>
              </a:tr>
              <a:tr h="234299">
                <a:tc>
                  <a:txBody>
                    <a:bodyPr/>
                    <a:lstStyle/>
                    <a:p>
                      <a:pPr algn="l" fontAlgn="b"/>
                      <a:r>
                        <a:rPr lang="pl-PL" sz="1100" b="0" i="0" u="none" strike="noStrike">
                          <a:solidFill>
                            <a:srgbClr val="000000"/>
                          </a:solidFill>
                          <a:effectLst/>
                          <a:latin typeface="Aptos Narrow" panose="020B0004020202020204" pitchFamily="34" charset="0"/>
                        </a:rPr>
                        <a:t>Norwegia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1 749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1 531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05920"/>
                  </a:ext>
                </a:extLst>
              </a:tr>
              <a:tr h="234299">
                <a:tc>
                  <a:txBody>
                    <a:bodyPr/>
                    <a:lstStyle/>
                    <a:p>
                      <a:pPr algn="l" fontAlgn="b"/>
                      <a:r>
                        <a:rPr lang="pl-PL" sz="1100" b="0" i="0" u="none" strike="noStrike">
                          <a:solidFill>
                            <a:srgbClr val="000000"/>
                          </a:solidFill>
                          <a:effectLst/>
                          <a:latin typeface="Aptos Narrow" panose="020B0004020202020204" pitchFamily="34" charset="0"/>
                        </a:rPr>
                        <a:t>Litwa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1 469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1382927"/>
                  </a:ext>
                </a:extLst>
              </a:tr>
              <a:tr h="234299">
                <a:tc>
                  <a:txBody>
                    <a:bodyPr/>
                    <a:lstStyle/>
                    <a:p>
                      <a:pPr algn="l" fontAlgn="b"/>
                      <a:r>
                        <a:rPr lang="pl-PL" sz="1100" b="0" i="0" u="none" strike="noStrike">
                          <a:solidFill>
                            <a:srgbClr val="000000"/>
                          </a:solidFill>
                          <a:effectLst/>
                          <a:latin typeface="Aptos Narrow" panose="020B0004020202020204" pitchFamily="34" charset="0"/>
                        </a:rPr>
                        <a:t>Łotwa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1 210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6487133"/>
                  </a:ext>
                </a:extLst>
              </a:tr>
              <a:tr h="234299">
                <a:tc>
                  <a:txBody>
                    <a:bodyPr/>
                    <a:lstStyle/>
                    <a:p>
                      <a:pPr algn="l" fontAlgn="b"/>
                      <a:r>
                        <a:rPr lang="pl-PL" sz="1100" b="0" i="0" u="none" strike="noStrike">
                          <a:solidFill>
                            <a:srgbClr val="000000"/>
                          </a:solidFill>
                          <a:effectLst/>
                          <a:latin typeface="Aptos Narrow" panose="020B0004020202020204" pitchFamily="34" charset="0"/>
                        </a:rPr>
                        <a:t>Dania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069374"/>
                  </a:ext>
                </a:extLst>
              </a:tr>
              <a:tr h="256834">
                <a:tc>
                  <a:txBody>
                    <a:bodyPr/>
                    <a:lstStyle/>
                    <a:p>
                      <a:pPr algn="l" fontAlgn="b"/>
                      <a:r>
                        <a:rPr lang="pl-PL" sz="1100" b="0" i="0" u="none" strike="noStrike">
                          <a:solidFill>
                            <a:srgbClr val="000000"/>
                          </a:solidFill>
                          <a:effectLst/>
                          <a:latin typeface="Aptos Narrow" panose="020B0004020202020204" pitchFamily="34" charset="0"/>
                        </a:rPr>
                        <a:t>Włochy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153850"/>
                  </a:ext>
                </a:extLst>
              </a:tr>
              <a:tr h="234299">
                <a:tc>
                  <a:txBody>
                    <a:bodyPr/>
                    <a:lstStyle/>
                    <a:p>
                      <a:pPr algn="l" fontAlgn="b"/>
                      <a:r>
                        <a:rPr lang="pl-PL" sz="1100" b="0" i="0" u="none" strike="noStrike">
                          <a:solidFill>
                            <a:srgbClr val="000000"/>
                          </a:solidFill>
                          <a:effectLst/>
                          <a:latin typeface="Aptos Narrow" panose="020B0004020202020204" pitchFamily="34" charset="0"/>
                        </a:rPr>
                        <a:t>Słowacja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9727177"/>
                  </a:ext>
                </a:extLst>
              </a:tr>
              <a:tr h="234299">
                <a:tc>
                  <a:txBody>
                    <a:bodyPr/>
                    <a:lstStyle/>
                    <a:p>
                      <a:pPr algn="l" fontAlgn="b"/>
                      <a:r>
                        <a:rPr lang="pl-PL" sz="1100" b="0" i="0" u="none" strike="noStrike">
                          <a:solidFill>
                            <a:srgbClr val="000000"/>
                          </a:solidFill>
                          <a:effectLst/>
                          <a:latin typeface="Aptos Narrow" panose="020B0004020202020204" pitchFamily="34" charset="0"/>
                        </a:rPr>
                        <a:t>Niderlandy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486517"/>
                  </a:ext>
                </a:extLst>
              </a:tr>
              <a:tr h="234299">
                <a:tc>
                  <a:txBody>
                    <a:bodyPr/>
                    <a:lstStyle/>
                    <a:p>
                      <a:pPr algn="l" fontAlgn="b"/>
                      <a:r>
                        <a:rPr lang="pl-PL" sz="1100" b="0" i="0" u="none" strike="noStrike">
                          <a:solidFill>
                            <a:srgbClr val="000000"/>
                          </a:solidFill>
                          <a:effectLst/>
                          <a:latin typeface="Aptos Narrow" panose="020B0004020202020204" pitchFamily="34" charset="0"/>
                        </a:rPr>
                        <a:t>Francja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263689"/>
                  </a:ext>
                </a:extLst>
              </a:tr>
              <a:tr h="234299">
                <a:tc>
                  <a:txBody>
                    <a:bodyPr/>
                    <a:lstStyle/>
                    <a:p>
                      <a:pPr algn="l" fontAlgn="b"/>
                      <a:r>
                        <a:rPr lang="pl-PL" sz="1100" b="0" i="0" u="none" strike="noStrike">
                          <a:solidFill>
                            <a:srgbClr val="000000"/>
                          </a:solidFill>
                          <a:effectLst/>
                          <a:latin typeface="Aptos Narrow" panose="020B0004020202020204" pitchFamily="34" charset="0"/>
                        </a:rPr>
                        <a:t>USA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134801"/>
                  </a:ext>
                </a:extLst>
              </a:tr>
              <a:tr h="234299">
                <a:tc>
                  <a:txBody>
                    <a:bodyPr/>
                    <a:lstStyle/>
                    <a:p>
                      <a:pPr algn="l" fontAlgn="b"/>
                      <a:r>
                        <a:rPr lang="pl-PL" sz="1100" b="0" i="0" u="none" strike="noStrike">
                          <a:solidFill>
                            <a:srgbClr val="000000"/>
                          </a:solidFill>
                          <a:effectLst/>
                          <a:latin typeface="Aptos Narrow" panose="020B0004020202020204" pitchFamily="34" charset="0"/>
                        </a:rPr>
                        <a:t>Białoruś</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226946"/>
                  </a:ext>
                </a:extLst>
              </a:tr>
              <a:tr h="234299">
                <a:tc>
                  <a:txBody>
                    <a:bodyPr/>
                    <a:lstStyle/>
                    <a:p>
                      <a:pPr algn="l" fontAlgn="b"/>
                      <a:r>
                        <a:rPr lang="pl-PL" sz="1100" b="0" i="0" u="none" strike="noStrike">
                          <a:solidFill>
                            <a:srgbClr val="000000"/>
                          </a:solidFill>
                          <a:effectLst/>
                          <a:latin typeface="Aptos Narrow" panose="020B0004020202020204" pitchFamily="34" charset="0"/>
                        </a:rPr>
                        <a:t>Hiszpania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72519"/>
                  </a:ext>
                </a:extLst>
              </a:tr>
              <a:tr h="234299">
                <a:tc>
                  <a:txBody>
                    <a:bodyPr/>
                    <a:lstStyle/>
                    <a:p>
                      <a:pPr algn="l" fontAlgn="b"/>
                      <a:r>
                        <a:rPr lang="pl-PL" sz="1100" b="0" i="0" u="none" strike="noStrike">
                          <a:solidFill>
                            <a:srgbClr val="000000"/>
                          </a:solidFill>
                          <a:effectLst/>
                          <a:latin typeface="Aptos Narrow" panose="020B0004020202020204" pitchFamily="34" charset="0"/>
                        </a:rPr>
                        <a:t>Węgry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dirty="0">
                          <a:solidFill>
                            <a:srgbClr val="000000"/>
                          </a:solidFill>
                          <a:effectLst/>
                          <a:latin typeface="Aptos Narrow" panose="020B00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8506747"/>
                  </a:ext>
                </a:extLst>
              </a:tr>
              <a:tr h="234299">
                <a:tc>
                  <a:txBody>
                    <a:bodyPr/>
                    <a:lstStyle/>
                    <a:p>
                      <a:pPr algn="l" fontAlgn="b"/>
                      <a:r>
                        <a:rPr lang="pl-PL" sz="1100" b="0" i="0" u="none" strike="noStrike">
                          <a:solidFill>
                            <a:srgbClr val="000000"/>
                          </a:solidFill>
                          <a:effectLst/>
                          <a:latin typeface="Aptos Narrow" panose="020B0004020202020204" pitchFamily="34" charset="0"/>
                        </a:rPr>
                        <a:t>Izrael</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3620686"/>
                  </a:ext>
                </a:extLst>
              </a:tr>
              <a:tr h="234299">
                <a:tc>
                  <a:txBody>
                    <a:bodyPr/>
                    <a:lstStyle/>
                    <a:p>
                      <a:pPr algn="l" fontAlgn="b"/>
                      <a:r>
                        <a:rPr lang="pl-PL" sz="1100" b="0" i="0" u="none" strike="noStrike">
                          <a:solidFill>
                            <a:srgbClr val="000000"/>
                          </a:solidFill>
                          <a:effectLst/>
                          <a:latin typeface="Aptos Narrow" panose="020B0004020202020204" pitchFamily="34" charset="0"/>
                        </a:rPr>
                        <a:t>Kanada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894928"/>
                  </a:ext>
                </a:extLst>
              </a:tr>
              <a:tr h="234299">
                <a:tc>
                  <a:txBody>
                    <a:bodyPr/>
                    <a:lstStyle/>
                    <a:p>
                      <a:pPr algn="l" fontAlgn="b"/>
                      <a:r>
                        <a:rPr lang="pl-PL" sz="1100" b="0" i="0" u="none" strike="noStrike">
                          <a:solidFill>
                            <a:srgbClr val="000000"/>
                          </a:solidFill>
                          <a:effectLst/>
                          <a:latin typeface="Aptos Narrow" panose="020B0004020202020204" pitchFamily="34" charset="0"/>
                        </a:rPr>
                        <a:t>Portugalia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586854"/>
                  </a:ext>
                </a:extLst>
              </a:tr>
              <a:tr h="234299">
                <a:tc>
                  <a:txBody>
                    <a:bodyPr/>
                    <a:lstStyle/>
                    <a:p>
                      <a:pPr algn="l" fontAlgn="b"/>
                      <a:r>
                        <a:rPr lang="pl-PL" sz="1100" b="0" i="0" u="none" strike="noStrike">
                          <a:solidFill>
                            <a:srgbClr val="000000"/>
                          </a:solidFill>
                          <a:effectLst/>
                          <a:latin typeface="Aptos Narrow" panose="020B0004020202020204" pitchFamily="34" charset="0"/>
                        </a:rPr>
                        <a:t>Pozostałe kraje</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2072589"/>
                  </a:ext>
                </a:extLst>
              </a:tr>
              <a:tr h="234299">
                <a:tc>
                  <a:txBody>
                    <a:bodyPr/>
                    <a:lstStyle/>
                    <a:p>
                      <a:pPr algn="l" fontAlgn="b"/>
                      <a:r>
                        <a:rPr lang="pl-PL" sz="1100" b="0" i="0" u="none" strike="noStrike">
                          <a:solidFill>
                            <a:srgbClr val="000000"/>
                          </a:solidFill>
                          <a:effectLst/>
                          <a:latin typeface="Aptos Narrow" panose="020B0004020202020204" pitchFamily="34" charset="0"/>
                        </a:rPr>
                        <a:t>Austria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3624495"/>
                  </a:ext>
                </a:extLst>
              </a:tr>
              <a:tr h="234299">
                <a:tc>
                  <a:txBody>
                    <a:bodyPr/>
                    <a:lstStyle/>
                    <a:p>
                      <a:pPr algn="l" fontAlgn="b"/>
                      <a:r>
                        <a:rPr lang="pl-PL" sz="1100" b="0" i="0" u="none" strike="noStrike">
                          <a:solidFill>
                            <a:srgbClr val="000000"/>
                          </a:solidFill>
                          <a:effectLst/>
                          <a:latin typeface="Aptos Narrow" panose="020B0004020202020204" pitchFamily="34" charset="0"/>
                        </a:rPr>
                        <a:t>Chiny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949523"/>
                  </a:ext>
                </a:extLst>
              </a:tr>
              <a:tr h="234299">
                <a:tc>
                  <a:txBody>
                    <a:bodyPr/>
                    <a:lstStyle/>
                    <a:p>
                      <a:pPr algn="l" fontAlgn="b"/>
                      <a:r>
                        <a:rPr lang="pl-PL" sz="1100" b="0" i="0" u="none" strike="noStrike">
                          <a:solidFill>
                            <a:srgbClr val="000000"/>
                          </a:solidFill>
                          <a:effectLst/>
                          <a:latin typeface="Aptos Narrow" panose="020B0004020202020204" pitchFamily="34" charset="0"/>
                        </a:rPr>
                        <a:t>Belgia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0765188"/>
                  </a:ext>
                </a:extLst>
              </a:tr>
              <a:tr h="234299">
                <a:tc>
                  <a:txBody>
                    <a:bodyPr/>
                    <a:lstStyle/>
                    <a:p>
                      <a:pPr algn="l" fontAlgn="b"/>
                      <a:r>
                        <a:rPr lang="pl-PL" sz="1100" b="0" i="0" u="none" strike="noStrike">
                          <a:solidFill>
                            <a:srgbClr val="000000"/>
                          </a:solidFill>
                          <a:effectLst/>
                          <a:latin typeface="Aptos Narrow" panose="020B0004020202020204" pitchFamily="34" charset="0"/>
                        </a:rPr>
                        <a:t>Finlandia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206620"/>
                  </a:ext>
                </a:extLst>
              </a:tr>
              <a:tr h="234299">
                <a:tc>
                  <a:txBody>
                    <a:bodyPr/>
                    <a:lstStyle/>
                    <a:p>
                      <a:pPr algn="l" fontAlgn="b"/>
                      <a:r>
                        <a:rPr lang="pl-PL" sz="1100" b="0" i="0" u="none" strike="noStrike">
                          <a:solidFill>
                            <a:srgbClr val="000000"/>
                          </a:solidFill>
                          <a:effectLst/>
                          <a:latin typeface="Aptos Narrow" panose="020B0004020202020204" pitchFamily="34" charset="0"/>
                        </a:rPr>
                        <a:t>Szwecja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8693943"/>
                  </a:ext>
                </a:extLst>
              </a:tr>
              <a:tr h="234299">
                <a:tc>
                  <a:txBody>
                    <a:bodyPr/>
                    <a:lstStyle/>
                    <a:p>
                      <a:pPr algn="l" fontAlgn="b"/>
                      <a:r>
                        <a:rPr lang="pl-PL" sz="1100" b="0" i="0" u="none" strike="noStrike">
                          <a:solidFill>
                            <a:srgbClr val="000000"/>
                          </a:solidFill>
                          <a:effectLst/>
                          <a:latin typeface="Aptos Narrow" panose="020B0004020202020204" pitchFamily="34" charset="0"/>
                        </a:rPr>
                        <a:t>Zjednoczone Emiraty Arabskie</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dirty="0">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a:ln>
                            <a:noFill/>
                          </a:ln>
                          <a:solidFill>
                            <a:srgbClr val="000000"/>
                          </a:solidFill>
                          <a:effectLst/>
                          <a:uLnTx/>
                          <a:uFillTx/>
                          <a:latin typeface="Aptos Narrow" panose="020B0004020202020204" pitchFamily="34" charset="0"/>
                          <a:ea typeface="+mn-ea"/>
                          <a:cs typeface="+mn-cs"/>
                        </a:rPr>
                        <a:t>                            -</a:t>
                      </a:r>
                      <a:endParaRPr lang="pl-PL" sz="11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kumimoji="0" lang="pl-PL" sz="11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                            -</a:t>
                      </a:r>
                      <a:endParaRPr lang="pl-PL" sz="11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5864080"/>
                  </a:ext>
                </a:extLst>
              </a:tr>
              <a:tr h="234299">
                <a:tc>
                  <a:txBody>
                    <a:bodyPr/>
                    <a:lstStyle/>
                    <a:p>
                      <a:pPr algn="l" fontAlgn="b"/>
                      <a:r>
                        <a:rPr lang="pl-PL" sz="1100" b="0" i="0" u="none" strike="noStrike">
                          <a:solidFill>
                            <a:srgbClr val="000000"/>
                          </a:solidFill>
                          <a:effectLst/>
                          <a:latin typeface="Aptos Narrow" panose="020B0004020202020204" pitchFamily="34" charset="0"/>
                        </a:rPr>
                        <a:t>Rosja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723173"/>
                  </a:ext>
                </a:extLst>
              </a:tr>
              <a:tr h="234299">
                <a:tc>
                  <a:txBody>
                    <a:bodyPr/>
                    <a:lstStyle/>
                    <a:p>
                      <a:pPr algn="l" fontAlgn="b"/>
                      <a:r>
                        <a:rPr lang="pl-PL" sz="1100" b="0" i="0" u="none" strike="noStrike">
                          <a:solidFill>
                            <a:srgbClr val="000000"/>
                          </a:solidFill>
                          <a:effectLst/>
                          <a:latin typeface="Aptos Narrow" panose="020B0004020202020204" pitchFamily="34" charset="0"/>
                        </a:rPr>
                        <a:t>Indie</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406213"/>
                  </a:ext>
                </a:extLst>
              </a:tr>
              <a:tr h="234299">
                <a:tc>
                  <a:txBody>
                    <a:bodyPr/>
                    <a:lstStyle/>
                    <a:p>
                      <a:pPr algn="l" fontAlgn="b"/>
                      <a:r>
                        <a:rPr lang="pl-PL" sz="1100" b="0" i="0" u="none" strike="noStrike">
                          <a:solidFill>
                            <a:srgbClr val="000000"/>
                          </a:solidFill>
                          <a:effectLst/>
                          <a:latin typeface="Aptos Narrow" panose="020B0004020202020204" pitchFamily="34" charset="0"/>
                        </a:rPr>
                        <a:t>Turcja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064573"/>
                  </a:ext>
                </a:extLst>
              </a:tr>
              <a:tr h="234299">
                <a:tc>
                  <a:txBody>
                    <a:bodyPr/>
                    <a:lstStyle/>
                    <a:p>
                      <a:pPr algn="l" fontAlgn="b"/>
                      <a:r>
                        <a:rPr lang="pl-PL" sz="1100" b="0" i="0" u="none" strike="noStrike">
                          <a:solidFill>
                            <a:srgbClr val="000000"/>
                          </a:solidFill>
                          <a:effectLst/>
                          <a:latin typeface="Aptos Narrow" panose="020B0004020202020204" pitchFamily="34" charset="0"/>
                        </a:rPr>
                        <a:t>Pakistan</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9784185"/>
                  </a:ext>
                </a:extLst>
              </a:tr>
              <a:tr h="234299">
                <a:tc>
                  <a:txBody>
                    <a:bodyPr/>
                    <a:lstStyle/>
                    <a:p>
                      <a:pPr algn="l" fontAlgn="b"/>
                      <a:r>
                        <a:rPr lang="pl-PL" sz="1100" b="0" i="0" u="none" strike="noStrike">
                          <a:solidFill>
                            <a:srgbClr val="000000"/>
                          </a:solidFill>
                          <a:effectLst/>
                          <a:latin typeface="Aptos Narrow" panose="020B0004020202020204" pitchFamily="34" charset="0"/>
                        </a:rPr>
                        <a:t>Szwajcaria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dirty="0">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5878322"/>
                  </a:ext>
                </a:extLst>
              </a:tr>
            </a:tbl>
          </a:graphicData>
        </a:graphic>
      </p:graphicFrame>
    </p:spTree>
    <p:extLst>
      <p:ext uri="{BB962C8B-B14F-4D97-AF65-F5344CB8AC3E}">
        <p14:creationId xmlns:p14="http://schemas.microsoft.com/office/powerpoint/2010/main" val="547510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09D58-FE32-5B93-9735-93B478C8AF47}"/>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A877EDA-5AA6-116C-72D2-CDAA742D867A}"/>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E001C15F-0CB2-B209-D5FB-9B387E6AA6DE}"/>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17127726-15CB-41DF-F988-20330DFDB92B}"/>
              </a:ext>
            </a:extLst>
          </p:cNvPr>
          <p:cNvSpPr>
            <a:spLocks noGrp="1"/>
          </p:cNvSpPr>
          <p:nvPr>
            <p:ph type="sldNum" sz="quarter" idx="4"/>
          </p:nvPr>
        </p:nvSpPr>
        <p:spPr/>
        <p:txBody>
          <a:bodyPr/>
          <a:lstStyle/>
          <a:p>
            <a:fld id="{6539F8D3-93EF-4BA6-97BB-6F8EB8A1A30F}" type="slidenum">
              <a:rPr lang="pl-PL" smtClean="0"/>
              <a:pPr/>
              <a:t>17</a:t>
            </a:fld>
            <a:endParaRPr lang="pl-PL" dirty="0"/>
          </a:p>
        </p:txBody>
      </p:sp>
      <p:graphicFrame>
        <p:nvGraphicFramePr>
          <p:cNvPr id="15" name="Tabela 15">
            <a:extLst>
              <a:ext uri="{FF2B5EF4-FFF2-40B4-BE49-F238E27FC236}">
                <a16:creationId xmlns:a16="http://schemas.microsoft.com/office/drawing/2014/main" id="{A4106D15-3890-0437-BC14-AB2814076AA3}"/>
              </a:ext>
            </a:extLst>
          </p:cNvPr>
          <p:cNvGraphicFramePr>
            <a:graphicFrameLocks noGrp="1"/>
          </p:cNvGraphicFramePr>
          <p:nvPr>
            <p:ph sz="quarter" idx="14"/>
            <p:extLst>
              <p:ext uri="{D42A27DB-BD31-4B8C-83A1-F6EECF244321}">
                <p14:modId xmlns:p14="http://schemas.microsoft.com/office/powerpoint/2010/main" val="3444923128"/>
              </p:ext>
            </p:extLst>
          </p:nvPr>
        </p:nvGraphicFramePr>
        <p:xfrm>
          <a:off x="337690" y="2950493"/>
          <a:ext cx="7016740" cy="4374248"/>
        </p:xfrm>
        <a:graphic>
          <a:graphicData uri="http://schemas.openxmlformats.org/drawingml/2006/table">
            <a:tbl>
              <a:tblPr firstRow="1" bandRow="1">
                <a:tableStyleId>{5C22544A-7EE6-4342-B048-85BDC9FD1C3A}</a:tableStyleId>
              </a:tblPr>
              <a:tblGrid>
                <a:gridCol w="1754185">
                  <a:extLst>
                    <a:ext uri="{9D8B030D-6E8A-4147-A177-3AD203B41FA5}">
                      <a16:colId xmlns:a16="http://schemas.microsoft.com/office/drawing/2014/main" val="872043814"/>
                    </a:ext>
                  </a:extLst>
                </a:gridCol>
                <a:gridCol w="1754185">
                  <a:extLst>
                    <a:ext uri="{9D8B030D-6E8A-4147-A177-3AD203B41FA5}">
                      <a16:colId xmlns:a16="http://schemas.microsoft.com/office/drawing/2014/main" val="4138738902"/>
                    </a:ext>
                  </a:extLst>
                </a:gridCol>
                <a:gridCol w="1754185">
                  <a:extLst>
                    <a:ext uri="{9D8B030D-6E8A-4147-A177-3AD203B41FA5}">
                      <a16:colId xmlns:a16="http://schemas.microsoft.com/office/drawing/2014/main" val="3335095942"/>
                    </a:ext>
                  </a:extLst>
                </a:gridCol>
                <a:gridCol w="1754185">
                  <a:extLst>
                    <a:ext uri="{9D8B030D-6E8A-4147-A177-3AD203B41FA5}">
                      <a16:colId xmlns:a16="http://schemas.microsoft.com/office/drawing/2014/main" val="3618823101"/>
                    </a:ext>
                  </a:extLst>
                </a:gridCol>
              </a:tblGrid>
              <a:tr h="568119">
                <a:tc gridSpan="4">
                  <a:txBody>
                    <a:bodyPr/>
                    <a:lstStyle/>
                    <a:p>
                      <a:pPr algn="l"/>
                      <a:r>
                        <a:rPr lang="pl-PL" sz="1200" b="0" dirty="0">
                          <a:solidFill>
                            <a:schemeClr val="tx1"/>
                          </a:solidFill>
                        </a:rPr>
                        <a:t>Tabela 5. Liczba przyjazdów  turystów krajowych  w podziale na województwa pochodzenia  odwiedzających Województwo Warmińsko-Mazurskie w latach 2022-2024 (</a:t>
                      </a:r>
                      <a:r>
                        <a:rPr lang="pl-PL" sz="1200" b="0" i="0" u="none" strike="noStrike" kern="1200" spc="0" baseline="0" dirty="0">
                          <a:solidFill>
                            <a:schemeClr val="tx1"/>
                          </a:solidFill>
                        </a:rPr>
                        <a:t>pow. 18 roku życia</a:t>
                      </a:r>
                      <a:r>
                        <a:rPr lang="pl-PL" sz="1200" b="0" dirty="0">
                          <a:solidFill>
                            <a:schemeClr val="tx1"/>
                          </a:solidFill>
                        </a:rPr>
                        <a:t>)</a:t>
                      </a:r>
                    </a:p>
                  </a:txBody>
                  <a:tcPr anchor="ct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pl-PL"/>
                    </a:p>
                  </a:txBody>
                  <a:tcPr/>
                </a:tc>
                <a:extLst>
                  <a:ext uri="{0D108BD9-81ED-4DB2-BD59-A6C34878D82A}">
                    <a16:rowId xmlns:a16="http://schemas.microsoft.com/office/drawing/2014/main" val="324470752"/>
                  </a:ext>
                </a:extLst>
              </a:tr>
              <a:tr h="269109">
                <a:tc>
                  <a:txBody>
                    <a:bodyPr/>
                    <a:lstStyle/>
                    <a:p>
                      <a:pPr algn="l" fontAlgn="b"/>
                      <a:r>
                        <a:rPr lang="pl-PL" sz="1100" b="1" i="0" u="none" strike="noStrike" dirty="0">
                          <a:solidFill>
                            <a:srgbClr val="000000"/>
                          </a:solidFill>
                          <a:effectLst/>
                          <a:latin typeface="Calibri" panose="020F0502020204030204" pitchFamily="34" charset="0"/>
                        </a:rPr>
                        <a:t>Województwo</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l-PL" sz="1100" b="1" i="0" u="none" strike="noStrike">
                          <a:solidFill>
                            <a:srgbClr val="000000"/>
                          </a:solidFill>
                          <a:effectLst/>
                          <a:latin typeface="Calibri" panose="020F0502020204030204" pitchFamily="34" charset="0"/>
                        </a:rPr>
                        <a:t>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l-PL" sz="1100" b="1" i="0" u="none" strike="noStrike">
                          <a:solidFill>
                            <a:srgbClr val="000000"/>
                          </a:solidFill>
                          <a:effectLst/>
                          <a:latin typeface="Calibri" panose="020F0502020204030204" pitchFamily="34" charset="0"/>
                        </a:rPr>
                        <a:t>2023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l-PL" sz="1100" b="1" i="0" u="none" strike="noStrike" dirty="0">
                          <a:solidFill>
                            <a:srgbClr val="000000"/>
                          </a:solidFill>
                          <a:effectLst/>
                          <a:latin typeface="Calibri" panose="020F0502020204030204" pitchFamily="34" charset="0"/>
                        </a:rPr>
                        <a:t>2024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4226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Mazowieckie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713 995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606 204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717 897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0219"/>
                  </a:ext>
                </a:extLst>
              </a:tr>
              <a:tr h="234299">
                <a:tc>
                  <a:txBody>
                    <a:bodyPr/>
                    <a:lstStyle/>
                    <a:p>
                      <a:pPr algn="r" rtl="0" fontAlgn="ctr"/>
                      <a:r>
                        <a:rPr lang="pl-PL" sz="1100" b="1" i="0" u="none" strike="noStrike">
                          <a:solidFill>
                            <a:srgbClr val="000000"/>
                          </a:solidFill>
                          <a:effectLst/>
                          <a:latin typeface="Aptos Narrow" panose="020B0004020202020204" pitchFamily="34" charset="0"/>
                        </a:rPr>
                        <a:t>Małopolskie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255 905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385 514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334 170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565374"/>
                  </a:ext>
                </a:extLst>
              </a:tr>
              <a:tr h="234299">
                <a:tc>
                  <a:txBody>
                    <a:bodyPr/>
                    <a:lstStyle/>
                    <a:p>
                      <a:pPr algn="r" rtl="0" fontAlgn="ctr"/>
                      <a:r>
                        <a:rPr lang="pl-PL" sz="1100" b="1" i="0" u="none" strike="noStrike">
                          <a:solidFill>
                            <a:srgbClr val="000000"/>
                          </a:solidFill>
                          <a:effectLst/>
                          <a:latin typeface="Aptos Narrow" panose="020B0004020202020204" pitchFamily="34" charset="0"/>
                        </a:rPr>
                        <a:t>Wielkopolskie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140 988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212 324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228 801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479852"/>
                  </a:ext>
                </a:extLst>
              </a:tr>
              <a:tr h="234299">
                <a:tc>
                  <a:txBody>
                    <a:bodyPr/>
                    <a:lstStyle/>
                    <a:p>
                      <a:pPr algn="r" rtl="0" fontAlgn="ctr"/>
                      <a:r>
                        <a:rPr lang="pl-PL" sz="1100" b="1" i="0" u="none" strike="noStrike">
                          <a:solidFill>
                            <a:srgbClr val="000000"/>
                          </a:solidFill>
                          <a:effectLst/>
                          <a:latin typeface="Aptos Narrow" panose="020B0004020202020204" pitchFamily="34" charset="0"/>
                        </a:rPr>
                        <a:t>Śląskie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193 146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241 026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218 403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0059021"/>
                  </a:ext>
                </a:extLst>
              </a:tr>
              <a:tr h="234299">
                <a:tc>
                  <a:txBody>
                    <a:bodyPr/>
                    <a:lstStyle/>
                    <a:p>
                      <a:pPr algn="r" rtl="0" fontAlgn="ctr"/>
                      <a:r>
                        <a:rPr lang="pl-PL" sz="1100" b="1" i="0" u="none" strike="noStrike">
                          <a:solidFill>
                            <a:srgbClr val="000000"/>
                          </a:solidFill>
                          <a:effectLst/>
                          <a:latin typeface="Aptos Narrow" panose="020B0004020202020204" pitchFamily="34" charset="0"/>
                        </a:rPr>
                        <a:t>Zachodniopomorskie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175 608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176 760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203 677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05920"/>
                  </a:ext>
                </a:extLst>
              </a:tr>
              <a:tr h="234299">
                <a:tc>
                  <a:txBody>
                    <a:bodyPr/>
                    <a:lstStyle/>
                    <a:p>
                      <a:pPr algn="r" rtl="0" fontAlgn="ctr"/>
                      <a:r>
                        <a:rPr lang="pl-PL" sz="1100" b="1" i="0" u="none" strike="noStrike">
                          <a:solidFill>
                            <a:srgbClr val="000000"/>
                          </a:solidFill>
                          <a:effectLst/>
                          <a:latin typeface="Aptos Narrow" panose="020B0004020202020204" pitchFamily="34" charset="0"/>
                        </a:rPr>
                        <a:t>Dolnośląskie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173 543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193 924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160 436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138292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Pomorskie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114 968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125 231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156 281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6487133"/>
                  </a:ext>
                </a:extLst>
              </a:tr>
              <a:tr h="234299">
                <a:tc>
                  <a:txBody>
                    <a:bodyPr/>
                    <a:lstStyle/>
                    <a:p>
                      <a:pPr algn="r" rtl="0" fontAlgn="ctr"/>
                      <a:r>
                        <a:rPr lang="pl-PL" sz="1100" b="1" i="0" u="none" strike="noStrike">
                          <a:solidFill>
                            <a:srgbClr val="000000"/>
                          </a:solidFill>
                          <a:effectLst/>
                          <a:latin typeface="Aptos Narrow" panose="020B0004020202020204" pitchFamily="34" charset="0"/>
                        </a:rPr>
                        <a:t>Lubelskie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90 430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89 519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104 365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069374"/>
                  </a:ext>
                </a:extLst>
              </a:tr>
              <a:tr h="256834">
                <a:tc>
                  <a:txBody>
                    <a:bodyPr/>
                    <a:lstStyle/>
                    <a:p>
                      <a:pPr algn="r" rtl="0" fontAlgn="ctr"/>
                      <a:r>
                        <a:rPr lang="pl-PL" sz="1100" b="1" i="0" u="none" strike="noStrike">
                          <a:solidFill>
                            <a:srgbClr val="000000"/>
                          </a:solidFill>
                          <a:effectLst/>
                          <a:latin typeface="Aptos Narrow" panose="020B0004020202020204" pitchFamily="34" charset="0"/>
                        </a:rPr>
                        <a:t>Kujawsko-Pomorskie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66 816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74 404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80 329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153850"/>
                  </a:ext>
                </a:extLst>
              </a:tr>
              <a:tr h="234299">
                <a:tc>
                  <a:txBody>
                    <a:bodyPr/>
                    <a:lstStyle/>
                    <a:p>
                      <a:pPr algn="r" rtl="0" fontAlgn="ctr"/>
                      <a:r>
                        <a:rPr lang="pl-PL" sz="1100" b="1" i="0" u="none" strike="noStrike">
                          <a:solidFill>
                            <a:srgbClr val="000000"/>
                          </a:solidFill>
                          <a:effectLst/>
                          <a:latin typeface="Aptos Narrow" panose="020B0004020202020204" pitchFamily="34" charset="0"/>
                        </a:rPr>
                        <a:t>Łódzkie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56 903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57 791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65 658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972717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Podlaskie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60 700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65 422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48 778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48651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Podkarpackie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35 481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39 934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37 065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263689"/>
                  </a:ext>
                </a:extLst>
              </a:tr>
              <a:tr h="234299">
                <a:tc>
                  <a:txBody>
                    <a:bodyPr/>
                    <a:lstStyle/>
                    <a:p>
                      <a:pPr algn="r" rtl="0" fontAlgn="ctr"/>
                      <a:r>
                        <a:rPr lang="pl-PL" sz="1100" b="1" i="0" u="none" strike="noStrike">
                          <a:solidFill>
                            <a:srgbClr val="000000"/>
                          </a:solidFill>
                          <a:effectLst/>
                          <a:latin typeface="Aptos Narrow" panose="020B0004020202020204" pitchFamily="34" charset="0"/>
                        </a:rPr>
                        <a:t>Świętokrzyskie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21 196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23 053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23 946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134801"/>
                  </a:ext>
                </a:extLst>
              </a:tr>
              <a:tr h="234299">
                <a:tc>
                  <a:txBody>
                    <a:bodyPr/>
                    <a:lstStyle/>
                    <a:p>
                      <a:pPr algn="r" rtl="0" fontAlgn="ctr"/>
                      <a:r>
                        <a:rPr lang="pl-PL" sz="1100" b="1" i="0" u="none" strike="noStrike">
                          <a:solidFill>
                            <a:srgbClr val="000000"/>
                          </a:solidFill>
                          <a:effectLst/>
                          <a:latin typeface="Aptos Narrow" panose="020B0004020202020204" pitchFamily="34" charset="0"/>
                        </a:rPr>
                        <a:t>Lubuskie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5 707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4 892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6 263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226946"/>
                  </a:ext>
                </a:extLst>
              </a:tr>
              <a:tr h="234299">
                <a:tc>
                  <a:txBody>
                    <a:bodyPr/>
                    <a:lstStyle/>
                    <a:p>
                      <a:pPr algn="r" rtl="0" fontAlgn="ctr"/>
                      <a:r>
                        <a:rPr lang="pl-PL" sz="1100" b="1" i="0" u="none" strike="noStrike">
                          <a:solidFill>
                            <a:srgbClr val="000000"/>
                          </a:solidFill>
                          <a:effectLst/>
                          <a:latin typeface="Aptos Narrow" panose="020B0004020202020204" pitchFamily="34" charset="0"/>
                        </a:rPr>
                        <a:t>Opolskie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2 900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2 993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dirty="0">
                          <a:solidFill>
                            <a:srgbClr val="000000"/>
                          </a:solidFill>
                          <a:effectLst/>
                          <a:latin typeface="Aptos Narrow" panose="020B0004020202020204" pitchFamily="34" charset="0"/>
                        </a:rPr>
                        <a:t>2 918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72519"/>
                  </a:ext>
                </a:extLst>
              </a:tr>
            </a:tbl>
          </a:graphicData>
        </a:graphic>
      </p:graphicFrame>
      <p:sp>
        <p:nvSpPr>
          <p:cNvPr id="7" name="Symbol zastępczy tekstu 6">
            <a:extLst>
              <a:ext uri="{FF2B5EF4-FFF2-40B4-BE49-F238E27FC236}">
                <a16:creationId xmlns:a16="http://schemas.microsoft.com/office/drawing/2014/main" id="{62697EDB-7800-2F0E-24A8-22F5C9EF1819}"/>
              </a:ext>
            </a:extLst>
          </p:cNvPr>
          <p:cNvSpPr>
            <a:spLocks noGrp="1"/>
          </p:cNvSpPr>
          <p:nvPr>
            <p:ph type="body" sz="quarter" idx="18"/>
          </p:nvPr>
        </p:nvSpPr>
        <p:spPr>
          <a:xfrm>
            <a:off x="205241" y="1398494"/>
            <a:ext cx="7149189" cy="1511328"/>
          </a:xfrm>
        </p:spPr>
        <p:txBody>
          <a:bodyPr/>
          <a:lstStyle/>
          <a:p>
            <a:r>
              <a:rPr lang="pl-PL" sz="1200" b="0" dirty="0">
                <a:solidFill>
                  <a:schemeClr val="tx1"/>
                </a:solidFill>
              </a:rPr>
              <a:t>Liczba przyjazdów turystów krajowych  w podziale na województwa pochodzenia  odwiedzających </a:t>
            </a:r>
            <a:r>
              <a:rPr lang="pl-PL" dirty="0"/>
              <a:t>W</a:t>
            </a:r>
            <a:r>
              <a:rPr lang="pl-PL" sz="1200" b="0" dirty="0">
                <a:solidFill>
                  <a:schemeClr val="tx1"/>
                </a:solidFill>
              </a:rPr>
              <a:t>ojewództwo Warmińsko- Mazurskie  w latach 2022-2024 (</a:t>
            </a:r>
            <a:r>
              <a:rPr lang="pl-PL" sz="1200" b="0" i="0" u="none" strike="noStrike" kern="1200" spc="0" baseline="0" dirty="0"/>
              <a:t>pow. 18 roku życia</a:t>
            </a:r>
            <a:r>
              <a:rPr lang="pl-PL" sz="1200" b="0" dirty="0"/>
              <a:t>)</a:t>
            </a:r>
            <a:endParaRPr lang="pl-PL" dirty="0"/>
          </a:p>
        </p:txBody>
      </p:sp>
      <p:sp>
        <p:nvSpPr>
          <p:cNvPr id="11" name="Symbol zastępczy tekstu 5">
            <a:extLst>
              <a:ext uri="{FF2B5EF4-FFF2-40B4-BE49-F238E27FC236}">
                <a16:creationId xmlns:a16="http://schemas.microsoft.com/office/drawing/2014/main" id="{B606AA72-9001-082B-882D-AFFE34670242}"/>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spTree>
    <p:extLst>
      <p:ext uri="{BB962C8B-B14F-4D97-AF65-F5344CB8AC3E}">
        <p14:creationId xmlns:p14="http://schemas.microsoft.com/office/powerpoint/2010/main" val="270713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94DFE-6A3B-EA64-C599-08DBF5343D7A}"/>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5C5EB40-1390-D10E-AEDB-5A7A9F085794}"/>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F6A311D7-A241-EC24-F9EA-6DB43CCC0875}"/>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DED6EF3C-6305-CA02-11E2-7812B27887C6}"/>
              </a:ext>
            </a:extLst>
          </p:cNvPr>
          <p:cNvSpPr>
            <a:spLocks noGrp="1"/>
          </p:cNvSpPr>
          <p:nvPr>
            <p:ph type="sldNum" sz="quarter" idx="4"/>
          </p:nvPr>
        </p:nvSpPr>
        <p:spPr/>
        <p:txBody>
          <a:bodyPr/>
          <a:lstStyle/>
          <a:p>
            <a:fld id="{6539F8D3-93EF-4BA6-97BB-6F8EB8A1A30F}" type="slidenum">
              <a:rPr lang="pl-PL" smtClean="0"/>
              <a:pPr/>
              <a:t>18</a:t>
            </a:fld>
            <a:endParaRPr lang="pl-PL" dirty="0"/>
          </a:p>
        </p:txBody>
      </p:sp>
      <p:graphicFrame>
        <p:nvGraphicFramePr>
          <p:cNvPr id="15" name="Tabela 15">
            <a:extLst>
              <a:ext uri="{FF2B5EF4-FFF2-40B4-BE49-F238E27FC236}">
                <a16:creationId xmlns:a16="http://schemas.microsoft.com/office/drawing/2014/main" id="{257F5C1D-6830-4683-48F2-AE062EE57005}"/>
              </a:ext>
            </a:extLst>
          </p:cNvPr>
          <p:cNvGraphicFramePr>
            <a:graphicFrameLocks noGrp="1"/>
          </p:cNvGraphicFramePr>
          <p:nvPr>
            <p:ph sz="quarter" idx="14"/>
            <p:extLst>
              <p:ext uri="{D42A27DB-BD31-4B8C-83A1-F6EECF244321}">
                <p14:modId xmlns:p14="http://schemas.microsoft.com/office/powerpoint/2010/main" val="688364373"/>
              </p:ext>
            </p:extLst>
          </p:nvPr>
        </p:nvGraphicFramePr>
        <p:xfrm>
          <a:off x="337690" y="2950493"/>
          <a:ext cx="7016740" cy="4374248"/>
        </p:xfrm>
        <a:graphic>
          <a:graphicData uri="http://schemas.openxmlformats.org/drawingml/2006/table">
            <a:tbl>
              <a:tblPr firstRow="1" bandRow="1">
                <a:tableStyleId>{5C22544A-7EE6-4342-B048-85BDC9FD1C3A}</a:tableStyleId>
              </a:tblPr>
              <a:tblGrid>
                <a:gridCol w="1754185">
                  <a:extLst>
                    <a:ext uri="{9D8B030D-6E8A-4147-A177-3AD203B41FA5}">
                      <a16:colId xmlns:a16="http://schemas.microsoft.com/office/drawing/2014/main" val="872043814"/>
                    </a:ext>
                  </a:extLst>
                </a:gridCol>
                <a:gridCol w="1754185">
                  <a:extLst>
                    <a:ext uri="{9D8B030D-6E8A-4147-A177-3AD203B41FA5}">
                      <a16:colId xmlns:a16="http://schemas.microsoft.com/office/drawing/2014/main" val="4138738902"/>
                    </a:ext>
                  </a:extLst>
                </a:gridCol>
                <a:gridCol w="1754185">
                  <a:extLst>
                    <a:ext uri="{9D8B030D-6E8A-4147-A177-3AD203B41FA5}">
                      <a16:colId xmlns:a16="http://schemas.microsoft.com/office/drawing/2014/main" val="3335095942"/>
                    </a:ext>
                  </a:extLst>
                </a:gridCol>
                <a:gridCol w="1754185">
                  <a:extLst>
                    <a:ext uri="{9D8B030D-6E8A-4147-A177-3AD203B41FA5}">
                      <a16:colId xmlns:a16="http://schemas.microsoft.com/office/drawing/2014/main" val="3618823101"/>
                    </a:ext>
                  </a:extLst>
                </a:gridCol>
              </a:tblGrid>
              <a:tr h="568119">
                <a:tc gridSpan="4">
                  <a:txBody>
                    <a:bodyPr/>
                    <a:lstStyle/>
                    <a:p>
                      <a:pPr algn="l"/>
                      <a:r>
                        <a:rPr lang="pl-PL" sz="1200" b="0" dirty="0">
                          <a:solidFill>
                            <a:schemeClr val="tx1"/>
                          </a:solidFill>
                        </a:rPr>
                        <a:t>Tabela 6. Liczba przyjazdów  turystów krajowych  w podziale na województwa pochodzenia  odwiedzających Województwo Warmińsko-Mazurskie w latach 2022-2024 (0-17 lat)</a:t>
                      </a:r>
                    </a:p>
                  </a:txBody>
                  <a:tcPr anchor="ct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pl-PL"/>
                    </a:p>
                  </a:txBody>
                  <a:tcPr/>
                </a:tc>
                <a:extLst>
                  <a:ext uri="{0D108BD9-81ED-4DB2-BD59-A6C34878D82A}">
                    <a16:rowId xmlns:a16="http://schemas.microsoft.com/office/drawing/2014/main" val="324470752"/>
                  </a:ext>
                </a:extLst>
              </a:tr>
              <a:tr h="269109">
                <a:tc>
                  <a:txBody>
                    <a:bodyPr/>
                    <a:lstStyle/>
                    <a:p>
                      <a:pPr algn="l" fontAlgn="b"/>
                      <a:r>
                        <a:rPr lang="pl-PL" sz="1100" b="1" i="0" u="none" strike="noStrike" dirty="0">
                          <a:solidFill>
                            <a:srgbClr val="000000"/>
                          </a:solidFill>
                          <a:effectLst/>
                          <a:latin typeface="Calibri" panose="020F0502020204030204" pitchFamily="34" charset="0"/>
                        </a:rPr>
                        <a:t>Województwo</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l-PL" sz="1100" b="1" i="0" u="none" strike="noStrike">
                          <a:solidFill>
                            <a:srgbClr val="000000"/>
                          </a:solidFill>
                          <a:effectLst/>
                          <a:latin typeface="Calibri" panose="020F0502020204030204" pitchFamily="34" charset="0"/>
                        </a:rPr>
                        <a:t>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l-PL" sz="1100" b="1" i="0" u="none" strike="noStrike">
                          <a:solidFill>
                            <a:srgbClr val="000000"/>
                          </a:solidFill>
                          <a:effectLst/>
                          <a:latin typeface="Calibri" panose="020F0502020204030204" pitchFamily="34" charset="0"/>
                        </a:rPr>
                        <a:t>2023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l-PL" sz="1100" b="1" i="0" u="none" strike="noStrike">
                          <a:solidFill>
                            <a:srgbClr val="000000"/>
                          </a:solidFill>
                          <a:effectLst/>
                          <a:latin typeface="Calibri" panose="020F0502020204030204" pitchFamily="34" charset="0"/>
                        </a:rPr>
                        <a:t>2024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4226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Mazowieckie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36 269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134 353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125 894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0219"/>
                  </a:ext>
                </a:extLst>
              </a:tr>
              <a:tr h="234299">
                <a:tc>
                  <a:txBody>
                    <a:bodyPr/>
                    <a:lstStyle/>
                    <a:p>
                      <a:pPr algn="r" rtl="0" fontAlgn="ctr"/>
                      <a:r>
                        <a:rPr lang="pl-PL" sz="1100" b="1" i="0" u="none" strike="noStrike">
                          <a:solidFill>
                            <a:srgbClr val="000000"/>
                          </a:solidFill>
                          <a:effectLst/>
                          <a:latin typeface="Aptos Narrow" panose="020B0004020202020204" pitchFamily="34" charset="0"/>
                        </a:rPr>
                        <a:t>Wielkopolskie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18 729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24 272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45 391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565374"/>
                  </a:ext>
                </a:extLst>
              </a:tr>
              <a:tr h="234299">
                <a:tc>
                  <a:txBody>
                    <a:bodyPr/>
                    <a:lstStyle/>
                    <a:p>
                      <a:pPr algn="r" rtl="0" fontAlgn="ctr"/>
                      <a:r>
                        <a:rPr lang="pl-PL" sz="1100" b="1" i="0" u="none" strike="noStrike">
                          <a:solidFill>
                            <a:srgbClr val="000000"/>
                          </a:solidFill>
                          <a:effectLst/>
                          <a:latin typeface="Aptos Narrow" panose="020B0004020202020204" pitchFamily="34" charset="0"/>
                        </a:rPr>
                        <a:t>Małopolskie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41 325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52 632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42 481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479852"/>
                  </a:ext>
                </a:extLst>
              </a:tr>
              <a:tr h="234299">
                <a:tc>
                  <a:txBody>
                    <a:bodyPr/>
                    <a:lstStyle/>
                    <a:p>
                      <a:pPr algn="r" rtl="0" fontAlgn="ctr"/>
                      <a:r>
                        <a:rPr lang="pl-PL" sz="1100" b="1" i="0" u="none" strike="noStrike">
                          <a:solidFill>
                            <a:srgbClr val="000000"/>
                          </a:solidFill>
                          <a:effectLst/>
                          <a:latin typeface="Aptos Narrow" panose="020B0004020202020204" pitchFamily="34" charset="0"/>
                        </a:rPr>
                        <a:t>Śląskie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25 923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45 972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39 789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0059021"/>
                  </a:ext>
                </a:extLst>
              </a:tr>
              <a:tr h="234299">
                <a:tc>
                  <a:txBody>
                    <a:bodyPr/>
                    <a:lstStyle/>
                    <a:p>
                      <a:pPr algn="r" rtl="0" fontAlgn="ctr"/>
                      <a:r>
                        <a:rPr lang="pl-PL" sz="1100" b="1" i="0" u="none" strike="noStrike">
                          <a:solidFill>
                            <a:srgbClr val="000000"/>
                          </a:solidFill>
                          <a:effectLst/>
                          <a:latin typeface="Aptos Narrow" panose="020B0004020202020204" pitchFamily="34" charset="0"/>
                        </a:rPr>
                        <a:t>Zachodniopomorskie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27 135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33 899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23 592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05920"/>
                  </a:ext>
                </a:extLst>
              </a:tr>
              <a:tr h="234299">
                <a:tc>
                  <a:txBody>
                    <a:bodyPr/>
                    <a:lstStyle/>
                    <a:p>
                      <a:pPr algn="r" rtl="0" fontAlgn="ctr"/>
                      <a:r>
                        <a:rPr lang="pl-PL" sz="1100" b="1" i="0" u="none" strike="noStrike">
                          <a:solidFill>
                            <a:srgbClr val="000000"/>
                          </a:solidFill>
                          <a:effectLst/>
                          <a:latin typeface="Aptos Narrow" panose="020B0004020202020204" pitchFamily="34" charset="0"/>
                        </a:rPr>
                        <a:t>Lubelskie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9 993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16 899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17 785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138292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Dolnośląskie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24 219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30 472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16 427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6487133"/>
                  </a:ext>
                </a:extLst>
              </a:tr>
              <a:tr h="234299">
                <a:tc>
                  <a:txBody>
                    <a:bodyPr/>
                    <a:lstStyle/>
                    <a:p>
                      <a:pPr algn="r" rtl="0" fontAlgn="ctr"/>
                      <a:r>
                        <a:rPr lang="pl-PL" sz="1100" b="1" i="0" u="none" strike="noStrike">
                          <a:solidFill>
                            <a:srgbClr val="000000"/>
                          </a:solidFill>
                          <a:effectLst/>
                          <a:latin typeface="Aptos Narrow" panose="020B0004020202020204" pitchFamily="34" charset="0"/>
                        </a:rPr>
                        <a:t>Pomorskie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13 424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12 634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16 395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069374"/>
                  </a:ext>
                </a:extLst>
              </a:tr>
              <a:tr h="256834">
                <a:tc>
                  <a:txBody>
                    <a:bodyPr/>
                    <a:lstStyle/>
                    <a:p>
                      <a:pPr algn="r" rtl="0" fontAlgn="ctr"/>
                      <a:r>
                        <a:rPr lang="pl-PL" sz="1100" b="1" i="0" u="none" strike="noStrike">
                          <a:solidFill>
                            <a:srgbClr val="000000"/>
                          </a:solidFill>
                          <a:effectLst/>
                          <a:latin typeface="Aptos Narrow" panose="020B0004020202020204" pitchFamily="34" charset="0"/>
                        </a:rPr>
                        <a:t>Kujawsko-Pomorskie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9 915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10 014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10 857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153850"/>
                  </a:ext>
                </a:extLst>
              </a:tr>
              <a:tr h="234299">
                <a:tc>
                  <a:txBody>
                    <a:bodyPr/>
                    <a:lstStyle/>
                    <a:p>
                      <a:pPr algn="r" rtl="0" fontAlgn="ctr"/>
                      <a:r>
                        <a:rPr lang="pl-PL" sz="1100" b="1" i="0" u="none" strike="noStrike">
                          <a:solidFill>
                            <a:srgbClr val="000000"/>
                          </a:solidFill>
                          <a:effectLst/>
                          <a:latin typeface="Aptos Narrow" panose="020B0004020202020204" pitchFamily="34" charset="0"/>
                        </a:rPr>
                        <a:t>Łódzkie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8 593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6 646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6 789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972717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Podkarpackie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6 510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4 190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5 593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48651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Podlaskie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9 891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7 415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5 561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263689"/>
                  </a:ext>
                </a:extLst>
              </a:tr>
              <a:tr h="234299">
                <a:tc>
                  <a:txBody>
                    <a:bodyPr/>
                    <a:lstStyle/>
                    <a:p>
                      <a:pPr algn="r" rtl="0" fontAlgn="ctr"/>
                      <a:r>
                        <a:rPr lang="pl-PL" sz="1100" b="1" i="0" u="none" strike="noStrike">
                          <a:solidFill>
                            <a:srgbClr val="000000"/>
                          </a:solidFill>
                          <a:effectLst/>
                          <a:latin typeface="Aptos Narrow" panose="020B0004020202020204" pitchFamily="34" charset="0"/>
                        </a:rPr>
                        <a:t>Świętokrzyskie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3 312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3 130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3 215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134801"/>
                  </a:ext>
                </a:extLst>
              </a:tr>
              <a:tr h="234299">
                <a:tc>
                  <a:txBody>
                    <a:bodyPr/>
                    <a:lstStyle/>
                    <a:p>
                      <a:pPr algn="r" rtl="0" fontAlgn="ctr"/>
                      <a:r>
                        <a:rPr lang="pl-PL" sz="1100" b="1" i="0" u="none" strike="noStrike">
                          <a:solidFill>
                            <a:srgbClr val="000000"/>
                          </a:solidFill>
                          <a:effectLst/>
                          <a:latin typeface="Aptos Narrow" panose="020B0004020202020204" pitchFamily="34" charset="0"/>
                        </a:rPr>
                        <a:t>Lubuskie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226946"/>
                  </a:ext>
                </a:extLst>
              </a:tr>
              <a:tr h="234299">
                <a:tc>
                  <a:txBody>
                    <a:bodyPr/>
                    <a:lstStyle/>
                    <a:p>
                      <a:pPr algn="r" rtl="0" fontAlgn="ctr"/>
                      <a:r>
                        <a:rPr lang="pl-PL" sz="1100" b="1" i="0" u="none" strike="noStrike">
                          <a:solidFill>
                            <a:srgbClr val="000000"/>
                          </a:solidFill>
                          <a:effectLst/>
                          <a:latin typeface="Aptos Narrow" panose="020B0004020202020204" pitchFamily="34" charset="0"/>
                        </a:rPr>
                        <a:t>Opolskie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dirty="0">
                          <a:solidFill>
                            <a:srgbClr val="000000"/>
                          </a:solidFill>
                          <a:effectLst/>
                          <a:latin typeface="Aptos Narrow" panose="020B0004020202020204" pitchFamily="34" charset="0"/>
                        </a:rPr>
                        <a:t>349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72519"/>
                  </a:ext>
                </a:extLst>
              </a:tr>
            </a:tbl>
          </a:graphicData>
        </a:graphic>
      </p:graphicFrame>
      <p:sp>
        <p:nvSpPr>
          <p:cNvPr id="7" name="Symbol zastępczy tekstu 6">
            <a:extLst>
              <a:ext uri="{FF2B5EF4-FFF2-40B4-BE49-F238E27FC236}">
                <a16:creationId xmlns:a16="http://schemas.microsoft.com/office/drawing/2014/main" id="{7D2F1C68-47BE-964B-72B0-FB60ADE79B62}"/>
              </a:ext>
            </a:extLst>
          </p:cNvPr>
          <p:cNvSpPr>
            <a:spLocks noGrp="1"/>
          </p:cNvSpPr>
          <p:nvPr>
            <p:ph type="body" sz="quarter" idx="18"/>
          </p:nvPr>
        </p:nvSpPr>
        <p:spPr>
          <a:xfrm>
            <a:off x="205241" y="1398494"/>
            <a:ext cx="7149189" cy="1511328"/>
          </a:xfrm>
        </p:spPr>
        <p:txBody>
          <a:bodyPr/>
          <a:lstStyle/>
          <a:p>
            <a:r>
              <a:rPr lang="pl-PL" sz="1200" b="0" dirty="0">
                <a:solidFill>
                  <a:schemeClr val="tx1"/>
                </a:solidFill>
              </a:rPr>
              <a:t>Liczba przyjazdów turystów krajowych  w podziale na województwa pochodzenia  odwiedzających Województwo Łódzkie w latach 2022-2024 (0-17 lat)</a:t>
            </a:r>
            <a:endParaRPr lang="pl-PL" dirty="0"/>
          </a:p>
        </p:txBody>
      </p:sp>
      <p:sp>
        <p:nvSpPr>
          <p:cNvPr id="9" name="Symbol zastępczy tekstu 5">
            <a:extLst>
              <a:ext uri="{FF2B5EF4-FFF2-40B4-BE49-F238E27FC236}">
                <a16:creationId xmlns:a16="http://schemas.microsoft.com/office/drawing/2014/main" id="{687214FB-44CB-B785-8059-B545E340B9DF}"/>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 </a:t>
            </a:r>
          </a:p>
        </p:txBody>
      </p:sp>
    </p:spTree>
    <p:extLst>
      <p:ext uri="{BB962C8B-B14F-4D97-AF65-F5344CB8AC3E}">
        <p14:creationId xmlns:p14="http://schemas.microsoft.com/office/powerpoint/2010/main" val="2577864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D6548-4DFB-4FD1-201A-D280A3574249}"/>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F0B3924-9199-D0DD-4995-F969CCC84ADC}"/>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4A86465D-B7A2-E0A8-D092-7449B9710498}"/>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79D8A016-821A-45C7-1EC4-9766D180197D}"/>
              </a:ext>
            </a:extLst>
          </p:cNvPr>
          <p:cNvSpPr>
            <a:spLocks noGrp="1"/>
          </p:cNvSpPr>
          <p:nvPr>
            <p:ph type="sldNum" sz="quarter" idx="4"/>
          </p:nvPr>
        </p:nvSpPr>
        <p:spPr/>
        <p:txBody>
          <a:bodyPr/>
          <a:lstStyle/>
          <a:p>
            <a:fld id="{6539F8D3-93EF-4BA6-97BB-6F8EB8A1A30F}" type="slidenum">
              <a:rPr lang="pl-PL" smtClean="0"/>
              <a:pPr/>
              <a:t>19</a:t>
            </a:fld>
            <a:endParaRPr lang="pl-PL" dirty="0"/>
          </a:p>
        </p:txBody>
      </p:sp>
      <p:sp>
        <p:nvSpPr>
          <p:cNvPr id="6" name="Symbol zastępczy tekstu 5">
            <a:extLst>
              <a:ext uri="{FF2B5EF4-FFF2-40B4-BE49-F238E27FC236}">
                <a16:creationId xmlns:a16="http://schemas.microsoft.com/office/drawing/2014/main" id="{950CAEB7-97CB-BCDB-CF2B-7458C6CB8EFB}"/>
              </a:ext>
            </a:extLst>
          </p:cNvPr>
          <p:cNvSpPr>
            <a:spLocks noGrp="1"/>
          </p:cNvSpPr>
          <p:nvPr>
            <p:ph type="body" sz="quarter" idx="16"/>
          </p:nvPr>
        </p:nvSpPr>
        <p:spPr/>
        <p:txBody>
          <a:bodyPr/>
          <a:lstStyle/>
          <a:p>
            <a:pPr algn="l"/>
            <a:r>
              <a:rPr lang="pl-PL" dirty="0"/>
              <a:t>Liczba noclegów turystów</a:t>
            </a:r>
          </a:p>
        </p:txBody>
      </p:sp>
      <p:graphicFrame>
        <p:nvGraphicFramePr>
          <p:cNvPr id="12" name="Symbol zastępczy zawartości 11">
            <a:extLst>
              <a:ext uri="{FF2B5EF4-FFF2-40B4-BE49-F238E27FC236}">
                <a16:creationId xmlns:a16="http://schemas.microsoft.com/office/drawing/2014/main" id="{727ABC86-9093-FDB1-F91E-9735097CCDD9}"/>
              </a:ext>
            </a:extLst>
          </p:cNvPr>
          <p:cNvGraphicFramePr>
            <a:graphicFrameLocks noGrp="1"/>
          </p:cNvGraphicFramePr>
          <p:nvPr>
            <p:ph sz="quarter" idx="14"/>
            <p:extLst>
              <p:ext uri="{D42A27DB-BD31-4B8C-83A1-F6EECF244321}">
                <p14:modId xmlns:p14="http://schemas.microsoft.com/office/powerpoint/2010/main" val="2739446560"/>
              </p:ext>
            </p:extLst>
          </p:nvPr>
        </p:nvGraphicFramePr>
        <p:xfrm>
          <a:off x="204788" y="4202113"/>
          <a:ext cx="7149189" cy="4417452"/>
        </p:xfrm>
        <a:graphic>
          <a:graphicData uri="http://schemas.openxmlformats.org/drawingml/2006/chart">
            <c:chart xmlns:c="http://schemas.openxmlformats.org/drawingml/2006/chart" xmlns:r="http://schemas.openxmlformats.org/officeDocument/2006/relationships" r:id="rId2"/>
          </a:graphicData>
        </a:graphic>
      </p:graphicFrame>
      <p:sp>
        <p:nvSpPr>
          <p:cNvPr id="9" name="Symbol zastępczy tekstu 8">
            <a:extLst>
              <a:ext uri="{FF2B5EF4-FFF2-40B4-BE49-F238E27FC236}">
                <a16:creationId xmlns:a16="http://schemas.microsoft.com/office/drawing/2014/main" id="{C13D8922-AECD-579F-0FA0-777B9009BB30}"/>
              </a:ext>
            </a:extLst>
          </p:cNvPr>
          <p:cNvSpPr>
            <a:spLocks noGrp="1"/>
          </p:cNvSpPr>
          <p:nvPr>
            <p:ph type="body" sz="quarter" idx="18"/>
          </p:nvPr>
        </p:nvSpPr>
        <p:spPr/>
        <p:txBody>
          <a:bodyPr/>
          <a:lstStyle/>
          <a:p>
            <a:r>
              <a:rPr lang="pl-PL" dirty="0"/>
              <a:t>Liczba noclegów turystów Województwo Warmińsko-Mazurskie w badanych okresach.</a:t>
            </a:r>
          </a:p>
          <a:p>
            <a:r>
              <a:rPr lang="pl-PL" dirty="0"/>
              <a:t>W analizie zastosowano następujące definicje:</a:t>
            </a:r>
          </a:p>
          <a:p>
            <a:r>
              <a:rPr lang="pl-PL" dirty="0"/>
              <a:t>Turysta: użytkownik urządzenia mobilnego, który w badanym okresie pojawił się w badanym województwie  i spędził tam minimum dwa dni (w tym jedną noc);</a:t>
            </a:r>
          </a:p>
          <a:p>
            <a:pPr algn="l"/>
            <a:r>
              <a:rPr lang="pl-PL" sz="1100" b="1" dirty="0">
                <a:ea typeface="Times New Roman" panose="02020603050405020304" pitchFamily="18" charset="0"/>
                <a:cs typeface="Calibri" panose="020F0502020204030204" pitchFamily="34" charset="0"/>
              </a:rPr>
              <a:t>Liczba przyjazdów turystów- </a:t>
            </a:r>
            <a:r>
              <a:rPr lang="pl-PL" sz="1100" dirty="0">
                <a:ea typeface="Times New Roman" panose="02020603050405020304" pitchFamily="18" charset="0"/>
                <a:cs typeface="Calibri" panose="020F0502020204030204" pitchFamily="34" charset="0"/>
              </a:rPr>
              <a:t>każdy pobyt z noclegiem Turysty w danym województwie</a:t>
            </a:r>
            <a:endParaRPr lang="pl-PL" sz="1100" dirty="0">
              <a:effectLst/>
              <a:ea typeface="Times New Roman" panose="02020603050405020304" pitchFamily="18" charset="0"/>
              <a:cs typeface="Calibri" panose="020F0502020204030204" pitchFamily="34" charset="0"/>
            </a:endParaRPr>
          </a:p>
          <a:p>
            <a:pPr algn="l"/>
            <a:endParaRPr lang="pl-PL" dirty="0"/>
          </a:p>
        </p:txBody>
      </p:sp>
      <p:sp>
        <p:nvSpPr>
          <p:cNvPr id="14" name="Symbol zastępczy tekstu 5">
            <a:extLst>
              <a:ext uri="{FF2B5EF4-FFF2-40B4-BE49-F238E27FC236}">
                <a16:creationId xmlns:a16="http://schemas.microsoft.com/office/drawing/2014/main" id="{DF66297E-57DB-8469-0365-DE70A85D6F51}"/>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spTree>
    <p:extLst>
      <p:ext uri="{BB962C8B-B14F-4D97-AF65-F5344CB8AC3E}">
        <p14:creationId xmlns:p14="http://schemas.microsoft.com/office/powerpoint/2010/main" val="67097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D85F271-0D02-4BF9-9653-7F90A58D87C4}"/>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5CED61CA-A439-40C3-A2D8-522483B6B826}"/>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01EF3944-C674-47AD-A713-59C766396BC8}"/>
              </a:ext>
            </a:extLst>
          </p:cNvPr>
          <p:cNvSpPr>
            <a:spLocks noGrp="1"/>
          </p:cNvSpPr>
          <p:nvPr>
            <p:ph type="sldNum" sz="quarter" idx="4"/>
          </p:nvPr>
        </p:nvSpPr>
        <p:spPr/>
        <p:txBody>
          <a:bodyPr/>
          <a:lstStyle/>
          <a:p>
            <a:fld id="{6539F8D3-93EF-4BA6-97BB-6F8EB8A1A30F}" type="slidenum">
              <a:rPr lang="pl-PL" smtClean="0"/>
              <a:pPr/>
              <a:t>2</a:t>
            </a:fld>
            <a:endParaRPr lang="pl-PL" dirty="0"/>
          </a:p>
        </p:txBody>
      </p:sp>
      <p:sp>
        <p:nvSpPr>
          <p:cNvPr id="5" name="Symbol zastępczy tekstu 4">
            <a:extLst>
              <a:ext uri="{FF2B5EF4-FFF2-40B4-BE49-F238E27FC236}">
                <a16:creationId xmlns:a16="http://schemas.microsoft.com/office/drawing/2014/main" id="{88F3E174-7FB8-4B4B-8F5D-4566C6455CBE}"/>
              </a:ext>
            </a:extLst>
          </p:cNvPr>
          <p:cNvSpPr>
            <a:spLocks noGrp="1"/>
          </p:cNvSpPr>
          <p:nvPr>
            <p:ph type="body" sz="quarter" idx="15"/>
          </p:nvPr>
        </p:nvSpPr>
        <p:spPr/>
        <p:txBody>
          <a:bodyPr/>
          <a:lstStyle/>
          <a:p>
            <a:r>
              <a:rPr lang="pl-PL" dirty="0"/>
              <a:t>Badanie ruchu turystycznego w Województwie Warmińsko-Mazurskim</a:t>
            </a:r>
          </a:p>
        </p:txBody>
      </p:sp>
      <p:sp>
        <p:nvSpPr>
          <p:cNvPr id="6" name="Symbol zastępczy tekstu 5">
            <a:extLst>
              <a:ext uri="{FF2B5EF4-FFF2-40B4-BE49-F238E27FC236}">
                <a16:creationId xmlns:a16="http://schemas.microsoft.com/office/drawing/2014/main" id="{C00DD63A-7BE3-4288-A03B-9EE2B97DF4DF}"/>
              </a:ext>
            </a:extLst>
          </p:cNvPr>
          <p:cNvSpPr>
            <a:spLocks noGrp="1"/>
          </p:cNvSpPr>
          <p:nvPr>
            <p:ph type="body" sz="quarter" idx="13"/>
          </p:nvPr>
        </p:nvSpPr>
        <p:spPr/>
        <p:txBody>
          <a:bodyPr/>
          <a:lstStyle/>
          <a:p>
            <a:r>
              <a:rPr lang="pl-PL" dirty="0"/>
              <a:t>Spis treści</a:t>
            </a:r>
          </a:p>
          <a:p>
            <a:r>
              <a:rPr lang="pl-PL" dirty="0"/>
              <a:t>Słownik pojęć</a:t>
            </a:r>
          </a:p>
          <a:p>
            <a:r>
              <a:rPr lang="pl-PL" dirty="0"/>
              <a:t>Metodologia</a:t>
            </a:r>
          </a:p>
          <a:p>
            <a:r>
              <a:rPr lang="pl-PL" dirty="0"/>
              <a:t>Wykorzystana technologia i baza danych</a:t>
            </a:r>
          </a:p>
          <a:p>
            <a:r>
              <a:rPr lang="pl-PL" dirty="0"/>
              <a:t>Wyniki</a:t>
            </a:r>
          </a:p>
          <a:p>
            <a:endParaRPr lang="pl-PL" dirty="0"/>
          </a:p>
        </p:txBody>
      </p:sp>
    </p:spTree>
    <p:extLst>
      <p:ext uri="{BB962C8B-B14F-4D97-AF65-F5344CB8AC3E}">
        <p14:creationId xmlns:p14="http://schemas.microsoft.com/office/powerpoint/2010/main" val="1875598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E201B-4431-22DD-0235-4585241A2887}"/>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4421196-0E1C-9E19-828B-1EFED17729CA}"/>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B0E2D51E-2FB6-2557-FA2B-122145705ABB}"/>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2C1BCC9E-109B-5153-D493-6757087407B9}"/>
              </a:ext>
            </a:extLst>
          </p:cNvPr>
          <p:cNvSpPr>
            <a:spLocks noGrp="1"/>
          </p:cNvSpPr>
          <p:nvPr>
            <p:ph type="sldNum" sz="quarter" idx="4"/>
          </p:nvPr>
        </p:nvSpPr>
        <p:spPr/>
        <p:txBody>
          <a:bodyPr/>
          <a:lstStyle/>
          <a:p>
            <a:fld id="{6539F8D3-93EF-4BA6-97BB-6F8EB8A1A30F}" type="slidenum">
              <a:rPr lang="pl-PL" smtClean="0"/>
              <a:pPr/>
              <a:t>20</a:t>
            </a:fld>
            <a:endParaRPr lang="pl-PL" dirty="0"/>
          </a:p>
        </p:txBody>
      </p:sp>
      <p:sp>
        <p:nvSpPr>
          <p:cNvPr id="6" name="Symbol zastępczy tekstu 5">
            <a:extLst>
              <a:ext uri="{FF2B5EF4-FFF2-40B4-BE49-F238E27FC236}">
                <a16:creationId xmlns:a16="http://schemas.microsoft.com/office/drawing/2014/main" id="{580AB6B0-CE3F-CEDA-120C-B86AC055E136}"/>
              </a:ext>
            </a:extLst>
          </p:cNvPr>
          <p:cNvSpPr>
            <a:spLocks noGrp="1"/>
          </p:cNvSpPr>
          <p:nvPr>
            <p:ph type="body" sz="quarter" idx="16"/>
          </p:nvPr>
        </p:nvSpPr>
        <p:spPr/>
        <p:txBody>
          <a:bodyPr/>
          <a:lstStyle/>
          <a:p>
            <a:pPr algn="l"/>
            <a:r>
              <a:rPr lang="pl-PL" dirty="0"/>
              <a:t>Liczba noclegów turystów</a:t>
            </a:r>
          </a:p>
          <a:p>
            <a:pPr algn="l"/>
            <a:endParaRPr lang="pl-PL" dirty="0"/>
          </a:p>
        </p:txBody>
      </p:sp>
      <p:sp>
        <p:nvSpPr>
          <p:cNvPr id="9" name="Symbol zastępczy tekstu 8">
            <a:extLst>
              <a:ext uri="{FF2B5EF4-FFF2-40B4-BE49-F238E27FC236}">
                <a16:creationId xmlns:a16="http://schemas.microsoft.com/office/drawing/2014/main" id="{ECBF7363-384A-6D98-192F-D47B1798680F}"/>
              </a:ext>
            </a:extLst>
          </p:cNvPr>
          <p:cNvSpPr>
            <a:spLocks noGrp="1"/>
          </p:cNvSpPr>
          <p:nvPr>
            <p:ph type="body" sz="quarter" idx="18"/>
          </p:nvPr>
        </p:nvSpPr>
        <p:spPr>
          <a:xfrm>
            <a:off x="205240" y="1384015"/>
            <a:ext cx="7149189" cy="2390615"/>
          </a:xfrm>
        </p:spPr>
        <p:txBody>
          <a:bodyPr/>
          <a:lstStyle/>
          <a:p>
            <a:r>
              <a:rPr lang="pl-PL" dirty="0"/>
              <a:t>W trakcie analizy danych turystów podzielono na trzy kategorie:</a:t>
            </a:r>
          </a:p>
          <a:p>
            <a:r>
              <a:rPr lang="pl-PL" dirty="0"/>
              <a:t>Zagranicznych – mieszkańców innych krajów (strefa nocna poza Polską)</a:t>
            </a:r>
          </a:p>
          <a:p>
            <a:r>
              <a:rPr lang="pl-PL" dirty="0"/>
              <a:t>Krajowych – mieszkańców województw innych niż badane województwo </a:t>
            </a:r>
          </a:p>
          <a:p>
            <a:r>
              <a:rPr lang="pl-PL" dirty="0"/>
              <a:t>Regionalnych – mieszkańców badanego województwa, którzy odwiedzili inny powiat (strefa nocna w innym powiecie niż cel wyjazdu na minimum dwa dni, w tym nocleg).</a:t>
            </a:r>
          </a:p>
        </p:txBody>
      </p:sp>
      <p:sp>
        <p:nvSpPr>
          <p:cNvPr id="15" name="Symbol zastępczy tekstu 5">
            <a:extLst>
              <a:ext uri="{FF2B5EF4-FFF2-40B4-BE49-F238E27FC236}">
                <a16:creationId xmlns:a16="http://schemas.microsoft.com/office/drawing/2014/main" id="{D8BDC776-F3E5-D6D4-61EC-44984114A5A8}"/>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graphicFrame>
        <p:nvGraphicFramePr>
          <p:cNvPr id="8" name="Tabela 10">
            <a:extLst>
              <a:ext uri="{FF2B5EF4-FFF2-40B4-BE49-F238E27FC236}">
                <a16:creationId xmlns:a16="http://schemas.microsoft.com/office/drawing/2014/main" id="{FFAC49CB-A039-B8C0-42ED-6249882D6D06}"/>
              </a:ext>
            </a:extLst>
          </p:cNvPr>
          <p:cNvGraphicFramePr>
            <a:graphicFrameLocks/>
          </p:cNvGraphicFramePr>
          <p:nvPr>
            <p:extLst>
              <p:ext uri="{D42A27DB-BD31-4B8C-83A1-F6EECF244321}">
                <p14:modId xmlns:p14="http://schemas.microsoft.com/office/powerpoint/2010/main" val="2514527239"/>
              </p:ext>
            </p:extLst>
          </p:nvPr>
        </p:nvGraphicFramePr>
        <p:xfrm>
          <a:off x="285868" y="4020846"/>
          <a:ext cx="7149189" cy="3134384"/>
        </p:xfrm>
        <a:graphic>
          <a:graphicData uri="http://schemas.openxmlformats.org/drawingml/2006/table">
            <a:tbl>
              <a:tblPr firstRow="1" bandRow="1">
                <a:tableStyleId>{5C22544A-7EE6-4342-B048-85BDC9FD1C3A}</a:tableStyleId>
              </a:tblPr>
              <a:tblGrid>
                <a:gridCol w="2125324">
                  <a:extLst>
                    <a:ext uri="{9D8B030D-6E8A-4147-A177-3AD203B41FA5}">
                      <a16:colId xmlns:a16="http://schemas.microsoft.com/office/drawing/2014/main" val="2555091480"/>
                    </a:ext>
                  </a:extLst>
                </a:gridCol>
                <a:gridCol w="1444616">
                  <a:extLst>
                    <a:ext uri="{9D8B030D-6E8A-4147-A177-3AD203B41FA5}">
                      <a16:colId xmlns:a16="http://schemas.microsoft.com/office/drawing/2014/main" val="2955546666"/>
                    </a:ext>
                  </a:extLst>
                </a:gridCol>
                <a:gridCol w="1444616">
                  <a:extLst>
                    <a:ext uri="{9D8B030D-6E8A-4147-A177-3AD203B41FA5}">
                      <a16:colId xmlns:a16="http://schemas.microsoft.com/office/drawing/2014/main" val="3553622520"/>
                    </a:ext>
                  </a:extLst>
                </a:gridCol>
                <a:gridCol w="2134633">
                  <a:extLst>
                    <a:ext uri="{9D8B030D-6E8A-4147-A177-3AD203B41FA5}">
                      <a16:colId xmlns:a16="http://schemas.microsoft.com/office/drawing/2014/main" val="1372165333"/>
                    </a:ext>
                  </a:extLst>
                </a:gridCol>
              </a:tblGrid>
              <a:tr h="0">
                <a:tc gridSpan="4">
                  <a:txBody>
                    <a:bodyPr/>
                    <a:lstStyle/>
                    <a:p>
                      <a:r>
                        <a:rPr lang="pl-PL" sz="1600" b="0" dirty="0">
                          <a:solidFill>
                            <a:schemeClr val="tx1"/>
                          </a:solidFill>
                        </a:rPr>
                        <a:t>Tabela 7. Liczba noclegów  w Województwie Warmińsko-Mazurskim 2022-2024 (</a:t>
                      </a:r>
                      <a:r>
                        <a:rPr lang="pl-PL" sz="1600" b="0" i="0" u="none" strike="noStrike" kern="1200" spc="0" baseline="0" dirty="0">
                          <a:solidFill>
                            <a:schemeClr val="tx1"/>
                          </a:solidFill>
                        </a:rPr>
                        <a:t>pow. 18 roku życia</a:t>
                      </a:r>
                      <a:r>
                        <a:rPr lang="pl-PL" sz="1600" b="0" dirty="0">
                          <a:solidFill>
                            <a:schemeClr val="tx1"/>
                          </a:solidFill>
                        </a:rPr>
                        <a:t>)</a:t>
                      </a:r>
                    </a:p>
                  </a:txBody>
                  <a:tcPr>
                    <a:noFill/>
                  </a:tcPr>
                </a:tc>
                <a:tc hMerge="1">
                  <a:txBody>
                    <a:bodyPr/>
                    <a:lstStyle/>
                    <a:p>
                      <a:endParaRPr lang="pl-PL" dirty="0"/>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3036232771"/>
                  </a:ext>
                </a:extLst>
              </a:tr>
              <a:tr h="466664">
                <a:tc>
                  <a:txBody>
                    <a:bodyPr/>
                    <a:lstStyle/>
                    <a:p>
                      <a:endParaRPr lang="pl-PL"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223120"/>
                  </a:ext>
                </a:extLst>
              </a:tr>
              <a:tr h="421743">
                <a:tc>
                  <a:txBody>
                    <a:bodyPr/>
                    <a:lstStyle/>
                    <a:p>
                      <a:pPr algn="l"/>
                      <a:r>
                        <a:rPr lang="pl-PL" dirty="0"/>
                        <a:t>Liczba noclegów Turyści zagraniczni bez Ukrainy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150 013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356 959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367 048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4593869"/>
                  </a:ext>
                </a:extLst>
              </a:tr>
              <a:tr h="421743">
                <a:tc>
                  <a:txBody>
                    <a:bodyPr/>
                    <a:lstStyle/>
                    <a:p>
                      <a:pPr algn="l"/>
                      <a:r>
                        <a:rPr lang="pl-PL" dirty="0"/>
                        <a:t>Liczba noclegów Turyści zagraniczni Ukraina</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42 677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44 927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34 996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870350"/>
                  </a:ext>
                </a:extLst>
              </a:tr>
              <a:tr h="421743">
                <a:tc>
                  <a:txBody>
                    <a:bodyPr/>
                    <a:lstStyle/>
                    <a:p>
                      <a:pPr marL="0" marR="0" lvl="0" indent="0" algn="l" defTabSz="567019" rtl="0" eaLnBrk="1" fontAlgn="auto" latinLnBrk="0" hangingPunct="1">
                        <a:lnSpc>
                          <a:spcPct val="100000"/>
                        </a:lnSpc>
                        <a:spcBef>
                          <a:spcPts val="0"/>
                        </a:spcBef>
                        <a:spcAft>
                          <a:spcPts val="0"/>
                        </a:spcAft>
                        <a:buClrTx/>
                        <a:buSzTx/>
                        <a:buFontTx/>
                        <a:buNone/>
                        <a:tabLst/>
                        <a:defRPr/>
                      </a:pPr>
                      <a:r>
                        <a:rPr lang="pl-PL" dirty="0"/>
                        <a:t>Liczba noclegów Turyści krajowi</a:t>
                      </a:r>
                    </a:p>
                    <a:p>
                      <a:pPr algn="l"/>
                      <a:endParaRPr lang="pl-PL"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3 467 785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4 806 943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4 303 638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0445780"/>
                  </a:ext>
                </a:extLst>
              </a:tr>
              <a:tr h="362416">
                <a:tc>
                  <a:txBody>
                    <a:bodyPr/>
                    <a:lstStyle/>
                    <a:p>
                      <a:pPr algn="l"/>
                      <a:r>
                        <a:rPr lang="pl-PL" dirty="0"/>
                        <a:t>Liczba noclegów Turyści regionalni</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471 322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318 761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337 659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741073"/>
                  </a:ext>
                </a:extLst>
              </a:tr>
              <a:tr h="362416">
                <a:tc>
                  <a:txBody>
                    <a:bodyPr/>
                    <a:lstStyle/>
                    <a:p>
                      <a:pPr algn="l"/>
                      <a:r>
                        <a:rPr lang="pl-PL" b="1" dirty="0"/>
                        <a:t>Łącznie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100" b="0" i="0" u="none" strike="noStrike">
                          <a:solidFill>
                            <a:srgbClr val="000000"/>
                          </a:solidFill>
                          <a:effectLst/>
                          <a:latin typeface="Calibri" panose="020F0502020204030204" pitchFamily="34" charset="0"/>
                        </a:rPr>
                        <a:t>4 131 796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100" b="0" i="0" u="none" strike="noStrike">
                          <a:solidFill>
                            <a:srgbClr val="000000"/>
                          </a:solidFill>
                          <a:effectLst/>
                          <a:latin typeface="Calibri" panose="020F0502020204030204" pitchFamily="34" charset="0"/>
                        </a:rPr>
                        <a:t>5 527 589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100" b="0" i="0" u="none" strike="noStrike" dirty="0">
                          <a:solidFill>
                            <a:srgbClr val="000000"/>
                          </a:solidFill>
                          <a:effectLst/>
                          <a:latin typeface="Calibri" panose="020F0502020204030204" pitchFamily="34" charset="0"/>
                        </a:rPr>
                        <a:t>5 043 341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45513070"/>
                  </a:ext>
                </a:extLst>
              </a:tr>
            </a:tbl>
          </a:graphicData>
        </a:graphic>
      </p:graphicFrame>
      <p:graphicFrame>
        <p:nvGraphicFramePr>
          <p:cNvPr id="11" name="Symbol zastępczy zawartości 10">
            <a:extLst>
              <a:ext uri="{FF2B5EF4-FFF2-40B4-BE49-F238E27FC236}">
                <a16:creationId xmlns:a16="http://schemas.microsoft.com/office/drawing/2014/main" id="{0E597367-3381-84E6-0ABE-A024C64BB9CE}"/>
              </a:ext>
            </a:extLst>
          </p:cNvPr>
          <p:cNvGraphicFramePr>
            <a:graphicFrameLocks noGrp="1"/>
          </p:cNvGraphicFramePr>
          <p:nvPr>
            <p:ph sz="quarter" idx="14"/>
            <p:extLst>
              <p:ext uri="{D42A27DB-BD31-4B8C-83A1-F6EECF244321}">
                <p14:modId xmlns:p14="http://schemas.microsoft.com/office/powerpoint/2010/main" val="1604039013"/>
              </p:ext>
            </p:extLst>
          </p:nvPr>
        </p:nvGraphicFramePr>
        <p:xfrm>
          <a:off x="357641" y="7155230"/>
          <a:ext cx="7149189" cy="3134384"/>
        </p:xfrm>
        <a:graphic>
          <a:graphicData uri="http://schemas.openxmlformats.org/drawingml/2006/table">
            <a:tbl>
              <a:tblPr firstRow="1" bandRow="1">
                <a:tableStyleId>{5C22544A-7EE6-4342-B048-85BDC9FD1C3A}</a:tableStyleId>
              </a:tblPr>
              <a:tblGrid>
                <a:gridCol w="2125324">
                  <a:extLst>
                    <a:ext uri="{9D8B030D-6E8A-4147-A177-3AD203B41FA5}">
                      <a16:colId xmlns:a16="http://schemas.microsoft.com/office/drawing/2014/main" val="2555091480"/>
                    </a:ext>
                  </a:extLst>
                </a:gridCol>
                <a:gridCol w="1444616">
                  <a:extLst>
                    <a:ext uri="{9D8B030D-6E8A-4147-A177-3AD203B41FA5}">
                      <a16:colId xmlns:a16="http://schemas.microsoft.com/office/drawing/2014/main" val="2955546666"/>
                    </a:ext>
                  </a:extLst>
                </a:gridCol>
                <a:gridCol w="1444616">
                  <a:extLst>
                    <a:ext uri="{9D8B030D-6E8A-4147-A177-3AD203B41FA5}">
                      <a16:colId xmlns:a16="http://schemas.microsoft.com/office/drawing/2014/main" val="3553622520"/>
                    </a:ext>
                  </a:extLst>
                </a:gridCol>
                <a:gridCol w="2134633">
                  <a:extLst>
                    <a:ext uri="{9D8B030D-6E8A-4147-A177-3AD203B41FA5}">
                      <a16:colId xmlns:a16="http://schemas.microsoft.com/office/drawing/2014/main" val="1372165333"/>
                    </a:ext>
                  </a:extLst>
                </a:gridCol>
              </a:tblGrid>
              <a:tr h="0">
                <a:tc gridSpan="4">
                  <a:txBody>
                    <a:bodyPr/>
                    <a:lstStyle/>
                    <a:p>
                      <a:r>
                        <a:rPr lang="pl-PL" sz="1600" b="0" dirty="0">
                          <a:solidFill>
                            <a:schemeClr val="tx1"/>
                          </a:solidFill>
                        </a:rPr>
                        <a:t>Tabela 8. Liczba noclegów  w Województwie Warmińsko-Mazurskim 2022-2024 (0-17lat)</a:t>
                      </a:r>
                    </a:p>
                  </a:txBody>
                  <a:tcPr>
                    <a:noFill/>
                  </a:tcPr>
                </a:tc>
                <a:tc hMerge="1">
                  <a:txBody>
                    <a:bodyPr/>
                    <a:lstStyle/>
                    <a:p>
                      <a:endParaRPr lang="pl-PL" dirty="0"/>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3036232771"/>
                  </a:ext>
                </a:extLst>
              </a:tr>
              <a:tr h="466664">
                <a:tc>
                  <a:txBody>
                    <a:bodyPr/>
                    <a:lstStyle/>
                    <a:p>
                      <a:endParaRPr lang="pl-PL"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223120"/>
                  </a:ext>
                </a:extLst>
              </a:tr>
              <a:tr h="421743">
                <a:tc>
                  <a:txBody>
                    <a:bodyPr/>
                    <a:lstStyle/>
                    <a:p>
                      <a:pPr algn="l"/>
                      <a:r>
                        <a:rPr lang="pl-PL" dirty="0"/>
                        <a:t>Liczba noclegów Turyści zagraniczni bez Ukrainy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21 027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41 951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46 408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4593869"/>
                  </a:ext>
                </a:extLst>
              </a:tr>
              <a:tr h="421743">
                <a:tc>
                  <a:txBody>
                    <a:bodyPr/>
                    <a:lstStyle/>
                    <a:p>
                      <a:pPr algn="l"/>
                      <a:r>
                        <a:rPr lang="pl-PL" dirty="0"/>
                        <a:t>Liczba noclegów Turyści zagraniczni Ukraina</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3 536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5 880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5 300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870350"/>
                  </a:ext>
                </a:extLst>
              </a:tr>
              <a:tr h="421743">
                <a:tc>
                  <a:txBody>
                    <a:bodyPr/>
                    <a:lstStyle/>
                    <a:p>
                      <a:pPr marL="0" marR="0" lvl="0" indent="0" algn="l" defTabSz="567019" rtl="0" eaLnBrk="1" fontAlgn="auto" latinLnBrk="0" hangingPunct="1">
                        <a:lnSpc>
                          <a:spcPct val="100000"/>
                        </a:lnSpc>
                        <a:spcBef>
                          <a:spcPts val="0"/>
                        </a:spcBef>
                        <a:spcAft>
                          <a:spcPts val="0"/>
                        </a:spcAft>
                        <a:buClrTx/>
                        <a:buSzTx/>
                        <a:buFontTx/>
                        <a:buNone/>
                        <a:tabLst/>
                        <a:defRPr/>
                      </a:pPr>
                      <a:r>
                        <a:rPr lang="pl-PL" dirty="0"/>
                        <a:t>Liczba noclegów Turyści krajowi</a:t>
                      </a:r>
                    </a:p>
                    <a:p>
                      <a:pPr algn="l"/>
                      <a:endParaRPr lang="pl-PL"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dirty="0">
                          <a:solidFill>
                            <a:srgbClr val="000000"/>
                          </a:solidFill>
                          <a:effectLst/>
                          <a:latin typeface="Calibri" panose="020F0502020204030204" pitchFamily="34" charset="0"/>
                        </a:rPr>
                        <a:t>502 906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748 755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762 594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0445780"/>
                  </a:ext>
                </a:extLst>
              </a:tr>
              <a:tr h="362416">
                <a:tc>
                  <a:txBody>
                    <a:bodyPr/>
                    <a:lstStyle/>
                    <a:p>
                      <a:pPr algn="l"/>
                      <a:r>
                        <a:rPr lang="pl-PL" dirty="0"/>
                        <a:t>Liczba noclegów Turyści regionalni</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60 301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80 540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Calibri" panose="020F0502020204030204" pitchFamily="34" charset="0"/>
                        </a:rPr>
                        <a:t>59 800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741073"/>
                  </a:ext>
                </a:extLst>
              </a:tr>
              <a:tr h="362416">
                <a:tc>
                  <a:txBody>
                    <a:bodyPr/>
                    <a:lstStyle/>
                    <a:p>
                      <a:pPr algn="l"/>
                      <a:r>
                        <a:rPr lang="pl-PL" b="1" dirty="0"/>
                        <a:t>Łącznie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100" b="0" i="0" u="none" strike="noStrike">
                          <a:solidFill>
                            <a:srgbClr val="000000"/>
                          </a:solidFill>
                          <a:effectLst/>
                          <a:latin typeface="Calibri" panose="020F0502020204030204" pitchFamily="34" charset="0"/>
                        </a:rPr>
                        <a:t>587 769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100" b="0" i="0" u="none" strike="noStrike">
                          <a:solidFill>
                            <a:srgbClr val="000000"/>
                          </a:solidFill>
                          <a:effectLst/>
                          <a:latin typeface="Calibri" panose="020F0502020204030204" pitchFamily="34" charset="0"/>
                        </a:rPr>
                        <a:t>877 126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100" b="0" i="0" u="none" strike="noStrike" dirty="0">
                          <a:solidFill>
                            <a:srgbClr val="000000"/>
                          </a:solidFill>
                          <a:effectLst/>
                          <a:latin typeface="Calibri" panose="020F0502020204030204" pitchFamily="34" charset="0"/>
                        </a:rPr>
                        <a:t>874 102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45513070"/>
                  </a:ext>
                </a:extLst>
              </a:tr>
            </a:tbl>
          </a:graphicData>
        </a:graphic>
      </p:graphicFrame>
    </p:spTree>
    <p:extLst>
      <p:ext uri="{BB962C8B-B14F-4D97-AF65-F5344CB8AC3E}">
        <p14:creationId xmlns:p14="http://schemas.microsoft.com/office/powerpoint/2010/main" val="3919983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5BAF8-C9FF-C21F-9790-67969D09B2B2}"/>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B21E6B5-0EB0-A311-E332-80D1C41823DD}"/>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A27C57F8-9BD5-F85F-A63E-DB23B3658C1F}"/>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2CA9A926-F075-BB32-E7C1-CE143C70E411}"/>
              </a:ext>
            </a:extLst>
          </p:cNvPr>
          <p:cNvSpPr>
            <a:spLocks noGrp="1"/>
          </p:cNvSpPr>
          <p:nvPr>
            <p:ph type="sldNum" sz="quarter" idx="4"/>
          </p:nvPr>
        </p:nvSpPr>
        <p:spPr/>
        <p:txBody>
          <a:bodyPr/>
          <a:lstStyle/>
          <a:p>
            <a:fld id="{6539F8D3-93EF-4BA6-97BB-6F8EB8A1A30F}" type="slidenum">
              <a:rPr lang="pl-PL" smtClean="0"/>
              <a:pPr/>
              <a:t>21</a:t>
            </a:fld>
            <a:endParaRPr lang="pl-PL" dirty="0"/>
          </a:p>
        </p:txBody>
      </p:sp>
      <p:sp>
        <p:nvSpPr>
          <p:cNvPr id="6" name="Symbol zastępczy tekstu 5">
            <a:extLst>
              <a:ext uri="{FF2B5EF4-FFF2-40B4-BE49-F238E27FC236}">
                <a16:creationId xmlns:a16="http://schemas.microsoft.com/office/drawing/2014/main" id="{C8139D72-8AE2-2B3C-D0D8-A367DB96E171}"/>
              </a:ext>
            </a:extLst>
          </p:cNvPr>
          <p:cNvSpPr>
            <a:spLocks noGrp="1"/>
          </p:cNvSpPr>
          <p:nvPr>
            <p:ph type="body" sz="quarter" idx="16"/>
          </p:nvPr>
        </p:nvSpPr>
        <p:spPr/>
        <p:txBody>
          <a:bodyPr/>
          <a:lstStyle/>
          <a:p>
            <a:pPr algn="l"/>
            <a:r>
              <a:rPr lang="pl-PL" dirty="0"/>
              <a:t>Liczba noclegów turystów</a:t>
            </a:r>
          </a:p>
        </p:txBody>
      </p:sp>
      <p:sp>
        <p:nvSpPr>
          <p:cNvPr id="9" name="Symbol zastępczy tekstu 8">
            <a:extLst>
              <a:ext uri="{FF2B5EF4-FFF2-40B4-BE49-F238E27FC236}">
                <a16:creationId xmlns:a16="http://schemas.microsoft.com/office/drawing/2014/main" id="{B3950FB1-FDC1-0D10-110F-346E1C2EF537}"/>
              </a:ext>
            </a:extLst>
          </p:cNvPr>
          <p:cNvSpPr>
            <a:spLocks noGrp="1"/>
          </p:cNvSpPr>
          <p:nvPr>
            <p:ph type="body" sz="quarter" idx="18"/>
          </p:nvPr>
        </p:nvSpPr>
        <p:spPr/>
        <p:txBody>
          <a:bodyPr/>
          <a:lstStyle/>
          <a:p>
            <a:r>
              <a:rPr lang="pl-PL" dirty="0"/>
              <a:t>Liczba noclegów turystów w  Województwie Warmińsko-Mazurskim  w badanych okresach.</a:t>
            </a:r>
          </a:p>
          <a:p>
            <a:r>
              <a:rPr lang="pl-PL" dirty="0"/>
              <a:t>W analizie zastosowano następujące definicje:</a:t>
            </a:r>
          </a:p>
          <a:p>
            <a:r>
              <a:rPr lang="pl-PL" dirty="0"/>
              <a:t>Turysta: użytkownik urządzenia mobilnego, który w badanym okresie pojawił się w badanym województwie  i spędził tam minimum dwa dni (w tym jedną noc);</a:t>
            </a:r>
          </a:p>
          <a:p>
            <a:endParaRPr lang="pl-PL" dirty="0"/>
          </a:p>
        </p:txBody>
      </p:sp>
      <p:sp>
        <p:nvSpPr>
          <p:cNvPr id="14" name="Symbol zastępczy tekstu 5">
            <a:extLst>
              <a:ext uri="{FF2B5EF4-FFF2-40B4-BE49-F238E27FC236}">
                <a16:creationId xmlns:a16="http://schemas.microsoft.com/office/drawing/2014/main" id="{8DA7EEC5-2EEA-4CB1-02EE-B54565F85DEF}"/>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graphicFrame>
        <p:nvGraphicFramePr>
          <p:cNvPr id="8" name="Wykres 7">
            <a:extLst>
              <a:ext uri="{FF2B5EF4-FFF2-40B4-BE49-F238E27FC236}">
                <a16:creationId xmlns:a16="http://schemas.microsoft.com/office/drawing/2014/main" id="{A306C22D-9B1B-9119-6192-CBA34AB17A55}"/>
              </a:ext>
            </a:extLst>
          </p:cNvPr>
          <p:cNvGraphicFramePr>
            <a:graphicFrameLocks/>
          </p:cNvGraphicFramePr>
          <p:nvPr>
            <p:extLst>
              <p:ext uri="{D42A27DB-BD31-4B8C-83A1-F6EECF244321}">
                <p14:modId xmlns:p14="http://schemas.microsoft.com/office/powerpoint/2010/main" val="257217444"/>
              </p:ext>
            </p:extLst>
          </p:nvPr>
        </p:nvGraphicFramePr>
        <p:xfrm>
          <a:off x="455612" y="4326592"/>
          <a:ext cx="6684776" cy="5597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596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2B716-BAF5-5BE9-D0CD-AEC910E67D44}"/>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1EA07FF-D0A0-CCD0-F50C-9155CF2D0F19}"/>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95A4913E-BE99-1428-4849-0CAA16495541}"/>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99320A73-D735-FC27-587F-AEBBFB31A0A1}"/>
              </a:ext>
            </a:extLst>
          </p:cNvPr>
          <p:cNvSpPr>
            <a:spLocks noGrp="1"/>
          </p:cNvSpPr>
          <p:nvPr>
            <p:ph type="sldNum" sz="quarter" idx="4"/>
          </p:nvPr>
        </p:nvSpPr>
        <p:spPr/>
        <p:txBody>
          <a:bodyPr/>
          <a:lstStyle/>
          <a:p>
            <a:fld id="{6539F8D3-93EF-4BA6-97BB-6F8EB8A1A30F}" type="slidenum">
              <a:rPr lang="pl-PL" smtClean="0"/>
              <a:pPr/>
              <a:t>22</a:t>
            </a:fld>
            <a:endParaRPr lang="pl-PL" dirty="0"/>
          </a:p>
        </p:txBody>
      </p:sp>
      <p:sp>
        <p:nvSpPr>
          <p:cNvPr id="6" name="Symbol zastępczy tekstu 5">
            <a:extLst>
              <a:ext uri="{FF2B5EF4-FFF2-40B4-BE49-F238E27FC236}">
                <a16:creationId xmlns:a16="http://schemas.microsoft.com/office/drawing/2014/main" id="{2F8A9882-60D5-E133-4C88-466DE99C6AAE}"/>
              </a:ext>
            </a:extLst>
          </p:cNvPr>
          <p:cNvSpPr>
            <a:spLocks noGrp="1"/>
          </p:cNvSpPr>
          <p:nvPr>
            <p:ph type="body" sz="quarter" idx="16"/>
          </p:nvPr>
        </p:nvSpPr>
        <p:spPr/>
        <p:txBody>
          <a:bodyPr/>
          <a:lstStyle/>
          <a:p>
            <a:pPr algn="l"/>
            <a:r>
              <a:rPr lang="pl-PL" dirty="0"/>
              <a:t>Liczba noclegów turystów</a:t>
            </a:r>
          </a:p>
        </p:txBody>
      </p:sp>
      <p:sp>
        <p:nvSpPr>
          <p:cNvPr id="9" name="Symbol zastępczy tekstu 8">
            <a:extLst>
              <a:ext uri="{FF2B5EF4-FFF2-40B4-BE49-F238E27FC236}">
                <a16:creationId xmlns:a16="http://schemas.microsoft.com/office/drawing/2014/main" id="{27A5734D-B38F-B910-5793-5BD70484B37E}"/>
              </a:ext>
            </a:extLst>
          </p:cNvPr>
          <p:cNvSpPr>
            <a:spLocks noGrp="1"/>
          </p:cNvSpPr>
          <p:nvPr>
            <p:ph type="body" sz="quarter" idx="18"/>
          </p:nvPr>
        </p:nvSpPr>
        <p:spPr/>
        <p:txBody>
          <a:bodyPr/>
          <a:lstStyle/>
          <a:p>
            <a:r>
              <a:rPr lang="pl-PL" dirty="0"/>
              <a:t>Liczba noclegów turystów w  Województwie Warmińsko-Mazurskim w badanych okresach.</a:t>
            </a:r>
          </a:p>
          <a:p>
            <a:r>
              <a:rPr lang="pl-PL" dirty="0"/>
              <a:t>W analizie zastosowano następujące definicje:</a:t>
            </a:r>
          </a:p>
          <a:p>
            <a:r>
              <a:rPr lang="pl-PL" dirty="0"/>
              <a:t>Turysta: użytkownik urządzenia mobilnego, który w badanym okresie pojawił się w badanym województwie  i spędził tam minimum dwa dni (w tym jedną noc);</a:t>
            </a:r>
          </a:p>
          <a:p>
            <a:endParaRPr lang="pl-PL" dirty="0"/>
          </a:p>
        </p:txBody>
      </p:sp>
      <p:sp>
        <p:nvSpPr>
          <p:cNvPr id="14" name="Symbol zastępczy tekstu 5">
            <a:extLst>
              <a:ext uri="{FF2B5EF4-FFF2-40B4-BE49-F238E27FC236}">
                <a16:creationId xmlns:a16="http://schemas.microsoft.com/office/drawing/2014/main" id="{C45A6B8F-AD8F-5371-3719-5934C88B8B97}"/>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graphicFrame>
        <p:nvGraphicFramePr>
          <p:cNvPr id="11" name="Wykres 10">
            <a:extLst>
              <a:ext uri="{FF2B5EF4-FFF2-40B4-BE49-F238E27FC236}">
                <a16:creationId xmlns:a16="http://schemas.microsoft.com/office/drawing/2014/main" id="{BFE051D2-47B7-3133-1614-1C3029EE3D65}"/>
              </a:ext>
            </a:extLst>
          </p:cNvPr>
          <p:cNvGraphicFramePr>
            <a:graphicFrameLocks/>
          </p:cNvGraphicFramePr>
          <p:nvPr>
            <p:extLst>
              <p:ext uri="{D42A27DB-BD31-4B8C-83A1-F6EECF244321}">
                <p14:modId xmlns:p14="http://schemas.microsoft.com/office/powerpoint/2010/main" val="1894930681"/>
              </p:ext>
            </p:extLst>
          </p:nvPr>
        </p:nvGraphicFramePr>
        <p:xfrm>
          <a:off x="457107" y="4431646"/>
          <a:ext cx="6723622" cy="54788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0293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A5152-E20B-A483-821C-80CFD04104B5}"/>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BD61BC7-40B2-A382-13C8-1515EC9E1231}"/>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DC6481DB-1E5F-E57C-8346-5DA950554B3A}"/>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B033BE19-F436-280F-93F9-9641F8B3648D}"/>
              </a:ext>
            </a:extLst>
          </p:cNvPr>
          <p:cNvSpPr>
            <a:spLocks noGrp="1"/>
          </p:cNvSpPr>
          <p:nvPr>
            <p:ph type="sldNum" sz="quarter" idx="4"/>
          </p:nvPr>
        </p:nvSpPr>
        <p:spPr/>
        <p:txBody>
          <a:bodyPr/>
          <a:lstStyle/>
          <a:p>
            <a:fld id="{6539F8D3-93EF-4BA6-97BB-6F8EB8A1A30F}" type="slidenum">
              <a:rPr lang="pl-PL" smtClean="0"/>
              <a:pPr/>
              <a:t>23</a:t>
            </a:fld>
            <a:endParaRPr lang="pl-PL" dirty="0"/>
          </a:p>
        </p:txBody>
      </p:sp>
      <p:sp>
        <p:nvSpPr>
          <p:cNvPr id="9" name="Symbol zastępczy tekstu 8">
            <a:extLst>
              <a:ext uri="{FF2B5EF4-FFF2-40B4-BE49-F238E27FC236}">
                <a16:creationId xmlns:a16="http://schemas.microsoft.com/office/drawing/2014/main" id="{85AE6F63-9690-1028-2DA5-E7793156D7B4}"/>
              </a:ext>
            </a:extLst>
          </p:cNvPr>
          <p:cNvSpPr>
            <a:spLocks noGrp="1"/>
          </p:cNvSpPr>
          <p:nvPr>
            <p:ph type="body" sz="quarter" idx="18"/>
          </p:nvPr>
        </p:nvSpPr>
        <p:spPr>
          <a:xfrm>
            <a:off x="542935" y="657900"/>
            <a:ext cx="7016740" cy="1654993"/>
          </a:xfrm>
        </p:spPr>
        <p:txBody>
          <a:bodyPr>
            <a:noAutofit/>
          </a:bodyPr>
          <a:lstStyle/>
          <a:p>
            <a:r>
              <a:rPr lang="pl-PL" sz="1100" b="0" dirty="0">
                <a:solidFill>
                  <a:schemeClr val="tx1"/>
                </a:solidFill>
              </a:rPr>
              <a:t>                  Liczba noclegów turystów </a:t>
            </a:r>
            <a:r>
              <a:rPr lang="pl-PL" sz="1100" b="0" dirty="0"/>
              <a:t>zagranicznych (</a:t>
            </a:r>
            <a:r>
              <a:rPr lang="pl-PL" sz="1100" b="0" i="0" u="none" strike="noStrike" kern="1200" spc="0" baseline="0" dirty="0"/>
              <a:t>pow. 18 roku życia</a:t>
            </a:r>
            <a:r>
              <a:rPr lang="pl-PL" sz="1100" b="0" dirty="0"/>
              <a:t>)</a:t>
            </a:r>
            <a:endParaRPr lang="pl-PL" sz="1100" dirty="0"/>
          </a:p>
        </p:txBody>
      </p:sp>
      <p:graphicFrame>
        <p:nvGraphicFramePr>
          <p:cNvPr id="15" name="Tabela 15">
            <a:extLst>
              <a:ext uri="{FF2B5EF4-FFF2-40B4-BE49-F238E27FC236}">
                <a16:creationId xmlns:a16="http://schemas.microsoft.com/office/drawing/2014/main" id="{6235712B-A033-38B2-A51B-1136417A5C57}"/>
              </a:ext>
            </a:extLst>
          </p:cNvPr>
          <p:cNvGraphicFramePr>
            <a:graphicFrameLocks noGrp="1"/>
          </p:cNvGraphicFramePr>
          <p:nvPr>
            <p:ph sz="quarter" idx="14"/>
            <p:extLst>
              <p:ext uri="{D42A27DB-BD31-4B8C-83A1-F6EECF244321}">
                <p14:modId xmlns:p14="http://schemas.microsoft.com/office/powerpoint/2010/main" val="1530219020"/>
              </p:ext>
            </p:extLst>
          </p:nvPr>
        </p:nvGraphicFramePr>
        <p:xfrm>
          <a:off x="271467" y="2193847"/>
          <a:ext cx="7016740" cy="8309907"/>
        </p:xfrm>
        <a:graphic>
          <a:graphicData uri="http://schemas.openxmlformats.org/drawingml/2006/table">
            <a:tbl>
              <a:tblPr firstRow="1" bandRow="1">
                <a:tableStyleId>{5C22544A-7EE6-4342-B048-85BDC9FD1C3A}</a:tableStyleId>
              </a:tblPr>
              <a:tblGrid>
                <a:gridCol w="1754185">
                  <a:extLst>
                    <a:ext uri="{9D8B030D-6E8A-4147-A177-3AD203B41FA5}">
                      <a16:colId xmlns:a16="http://schemas.microsoft.com/office/drawing/2014/main" val="872043814"/>
                    </a:ext>
                  </a:extLst>
                </a:gridCol>
                <a:gridCol w="1754185">
                  <a:extLst>
                    <a:ext uri="{9D8B030D-6E8A-4147-A177-3AD203B41FA5}">
                      <a16:colId xmlns:a16="http://schemas.microsoft.com/office/drawing/2014/main" val="4138738902"/>
                    </a:ext>
                  </a:extLst>
                </a:gridCol>
                <a:gridCol w="1754185">
                  <a:extLst>
                    <a:ext uri="{9D8B030D-6E8A-4147-A177-3AD203B41FA5}">
                      <a16:colId xmlns:a16="http://schemas.microsoft.com/office/drawing/2014/main" val="3335095942"/>
                    </a:ext>
                  </a:extLst>
                </a:gridCol>
                <a:gridCol w="1754185">
                  <a:extLst>
                    <a:ext uri="{9D8B030D-6E8A-4147-A177-3AD203B41FA5}">
                      <a16:colId xmlns:a16="http://schemas.microsoft.com/office/drawing/2014/main" val="3618823101"/>
                    </a:ext>
                  </a:extLst>
                </a:gridCol>
              </a:tblGrid>
              <a:tr h="568119">
                <a:tc gridSpan="4">
                  <a:txBody>
                    <a:bodyPr/>
                    <a:lstStyle/>
                    <a:p>
                      <a:pPr algn="l"/>
                      <a:r>
                        <a:rPr lang="pl-PL" sz="1200" b="0" dirty="0">
                          <a:solidFill>
                            <a:schemeClr val="tx1"/>
                          </a:solidFill>
                        </a:rPr>
                        <a:t>Tabela 9. Liczba noclegów turystów zagranicznych w Województwie Warmińsko-Mazurskim w podziale na kraje (</a:t>
                      </a:r>
                      <a:r>
                        <a:rPr lang="pl-PL" sz="1200" b="0" i="0" u="none" strike="noStrike" kern="1200" spc="0" baseline="0" dirty="0">
                          <a:solidFill>
                            <a:schemeClr val="tx1"/>
                          </a:solidFill>
                        </a:rPr>
                        <a:t>pow. 18 roku życia)</a:t>
                      </a:r>
                      <a:endParaRPr lang="pl-PL" sz="1200" b="0" dirty="0">
                        <a:solidFill>
                          <a:schemeClr val="tx1"/>
                        </a:solidFill>
                      </a:endParaRPr>
                    </a:p>
                  </a:txBody>
                  <a:tcPr anchor="ct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pl-PL"/>
                    </a:p>
                  </a:txBody>
                  <a:tcPr/>
                </a:tc>
                <a:extLst>
                  <a:ext uri="{0D108BD9-81ED-4DB2-BD59-A6C34878D82A}">
                    <a16:rowId xmlns:a16="http://schemas.microsoft.com/office/drawing/2014/main" val="324470752"/>
                  </a:ext>
                </a:extLst>
              </a:tr>
              <a:tr h="269109">
                <a:tc>
                  <a:txBody>
                    <a:bodyPr/>
                    <a:lstStyle/>
                    <a:p>
                      <a:pPr algn="ctr"/>
                      <a:r>
                        <a:rPr lang="pl-PL" sz="1200" b="0" dirty="0">
                          <a:solidFill>
                            <a:schemeClr val="tx1"/>
                          </a:solidFill>
                        </a:rPr>
                        <a:t>Kraj pochodzenia</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dirty="0"/>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dirty="0"/>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dirty="0"/>
                        <a:t>2024</a:t>
                      </a:r>
                    </a:p>
                    <a:p>
                      <a:pPr algn="ctr"/>
                      <a:endParaRPr lang="pl-PL"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42267"/>
                  </a:ext>
                </a:extLst>
              </a:tr>
              <a:tr h="234299">
                <a:tc>
                  <a:txBody>
                    <a:bodyPr/>
                    <a:lstStyle/>
                    <a:p>
                      <a:pPr algn="l" fontAlgn="b"/>
                      <a:r>
                        <a:rPr lang="pl-PL" sz="1100" b="0" i="0" u="none" strike="noStrike">
                          <a:solidFill>
                            <a:srgbClr val="000000"/>
                          </a:solidFill>
                          <a:effectLst/>
                          <a:latin typeface="Aptos Narrow" panose="020B0004020202020204" pitchFamily="34" charset="0"/>
                        </a:rPr>
                        <a:t>Niemcy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73 450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150 481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151 099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0219"/>
                  </a:ext>
                </a:extLst>
              </a:tr>
              <a:tr h="234299">
                <a:tc>
                  <a:txBody>
                    <a:bodyPr/>
                    <a:lstStyle/>
                    <a:p>
                      <a:pPr algn="l" fontAlgn="b"/>
                      <a:r>
                        <a:rPr lang="pl-PL" sz="1100" b="0" i="0" u="none" strike="noStrike">
                          <a:solidFill>
                            <a:srgbClr val="000000"/>
                          </a:solidFill>
                          <a:effectLst/>
                          <a:latin typeface="Aptos Narrow" panose="020B0004020202020204" pitchFamily="34" charset="0"/>
                        </a:rPr>
                        <a:t>Wielka Brytania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18 281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67 158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58 320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565374"/>
                  </a:ext>
                </a:extLst>
              </a:tr>
              <a:tr h="234299">
                <a:tc>
                  <a:txBody>
                    <a:bodyPr/>
                    <a:lstStyle/>
                    <a:p>
                      <a:pPr algn="l" fontAlgn="b"/>
                      <a:r>
                        <a:rPr lang="pl-PL" sz="1100" b="0" i="0" u="none" strike="noStrike">
                          <a:solidFill>
                            <a:srgbClr val="000000"/>
                          </a:solidFill>
                          <a:effectLst/>
                          <a:latin typeface="Aptos Narrow" panose="020B0004020202020204" pitchFamily="34" charset="0"/>
                        </a:rPr>
                        <a:t>Czechy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6 746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27 634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35 187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479852"/>
                  </a:ext>
                </a:extLst>
              </a:tr>
              <a:tr h="234299">
                <a:tc>
                  <a:txBody>
                    <a:bodyPr/>
                    <a:lstStyle/>
                    <a:p>
                      <a:pPr algn="l" fontAlgn="b"/>
                      <a:r>
                        <a:rPr lang="pl-PL" sz="1100" b="0" i="0" u="none" strike="noStrike">
                          <a:solidFill>
                            <a:srgbClr val="000000"/>
                          </a:solidFill>
                          <a:effectLst/>
                          <a:latin typeface="Aptos Narrow" panose="020B0004020202020204" pitchFamily="34" charset="0"/>
                        </a:rPr>
                        <a:t>Ukraina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42 677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44 927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34 996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0059021"/>
                  </a:ext>
                </a:extLst>
              </a:tr>
              <a:tr h="234299">
                <a:tc>
                  <a:txBody>
                    <a:bodyPr/>
                    <a:lstStyle/>
                    <a:p>
                      <a:pPr algn="l" fontAlgn="b"/>
                      <a:r>
                        <a:rPr lang="pl-PL" sz="1100" b="0" i="0" u="none" strike="noStrike">
                          <a:solidFill>
                            <a:srgbClr val="000000"/>
                          </a:solidFill>
                          <a:effectLst/>
                          <a:latin typeface="Aptos Narrow" panose="020B0004020202020204" pitchFamily="34" charset="0"/>
                        </a:rPr>
                        <a:t>Norwegia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5 248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17 268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18 991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05920"/>
                  </a:ext>
                </a:extLst>
              </a:tr>
              <a:tr h="234299">
                <a:tc>
                  <a:txBody>
                    <a:bodyPr/>
                    <a:lstStyle/>
                    <a:p>
                      <a:pPr algn="l" fontAlgn="b"/>
                      <a:r>
                        <a:rPr lang="pl-PL" sz="1100" b="0" i="0" u="none" strike="noStrike">
                          <a:solidFill>
                            <a:srgbClr val="000000"/>
                          </a:solidFill>
                          <a:effectLst/>
                          <a:latin typeface="Aptos Narrow" panose="020B0004020202020204" pitchFamily="34" charset="0"/>
                        </a:rPr>
                        <a:t>Łotwa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3 161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19 168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15 361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1382927"/>
                  </a:ext>
                </a:extLst>
              </a:tr>
              <a:tr h="234299">
                <a:tc>
                  <a:txBody>
                    <a:bodyPr/>
                    <a:lstStyle/>
                    <a:p>
                      <a:pPr algn="l" fontAlgn="b"/>
                      <a:r>
                        <a:rPr lang="pl-PL" sz="1100" b="0" i="0" u="none" strike="noStrike">
                          <a:solidFill>
                            <a:srgbClr val="000000"/>
                          </a:solidFill>
                          <a:effectLst/>
                          <a:latin typeface="Aptos Narrow" panose="020B0004020202020204" pitchFamily="34" charset="0"/>
                        </a:rPr>
                        <a:t>Litwa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5 634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9 479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14 399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6487133"/>
                  </a:ext>
                </a:extLst>
              </a:tr>
              <a:tr h="234299">
                <a:tc>
                  <a:txBody>
                    <a:bodyPr/>
                    <a:lstStyle/>
                    <a:p>
                      <a:pPr algn="l" fontAlgn="b"/>
                      <a:r>
                        <a:rPr lang="pl-PL" sz="1100" b="0" i="0" u="none" strike="noStrike">
                          <a:solidFill>
                            <a:srgbClr val="000000"/>
                          </a:solidFill>
                          <a:effectLst/>
                          <a:latin typeface="Aptos Narrow" panose="020B0004020202020204" pitchFamily="34" charset="0"/>
                        </a:rPr>
                        <a:t>Włochy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3 776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5 687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9 926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069374"/>
                  </a:ext>
                </a:extLst>
              </a:tr>
              <a:tr h="256834">
                <a:tc>
                  <a:txBody>
                    <a:bodyPr/>
                    <a:lstStyle/>
                    <a:p>
                      <a:pPr algn="l" fontAlgn="b"/>
                      <a:r>
                        <a:rPr lang="pl-PL" sz="1100" b="0" i="0" u="none" strike="noStrike">
                          <a:solidFill>
                            <a:srgbClr val="000000"/>
                          </a:solidFill>
                          <a:effectLst/>
                          <a:latin typeface="Aptos Narrow" panose="020B0004020202020204" pitchFamily="34" charset="0"/>
                        </a:rPr>
                        <a:t>Słowacja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3 546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7 970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8 903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153850"/>
                  </a:ext>
                </a:extLst>
              </a:tr>
              <a:tr h="234299">
                <a:tc>
                  <a:txBody>
                    <a:bodyPr/>
                    <a:lstStyle/>
                    <a:p>
                      <a:pPr algn="l" fontAlgn="b"/>
                      <a:r>
                        <a:rPr lang="pl-PL" sz="1100" b="0" i="0" u="none" strike="noStrike">
                          <a:solidFill>
                            <a:srgbClr val="000000"/>
                          </a:solidFill>
                          <a:effectLst/>
                          <a:latin typeface="Aptos Narrow" panose="020B0004020202020204" pitchFamily="34" charset="0"/>
                        </a:rPr>
                        <a:t>Dania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4 293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9 635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8 798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9727177"/>
                  </a:ext>
                </a:extLst>
              </a:tr>
              <a:tr h="234299">
                <a:tc>
                  <a:txBody>
                    <a:bodyPr/>
                    <a:lstStyle/>
                    <a:p>
                      <a:pPr algn="l" fontAlgn="b"/>
                      <a:r>
                        <a:rPr lang="pl-PL" sz="1100" b="0" i="0" u="none" strike="noStrike">
                          <a:solidFill>
                            <a:srgbClr val="000000"/>
                          </a:solidFill>
                          <a:effectLst/>
                          <a:latin typeface="Aptos Narrow" panose="020B0004020202020204" pitchFamily="34" charset="0"/>
                        </a:rPr>
                        <a:t>Niderlandy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2 460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6 068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8 292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486517"/>
                  </a:ext>
                </a:extLst>
              </a:tr>
              <a:tr h="234299">
                <a:tc>
                  <a:txBody>
                    <a:bodyPr/>
                    <a:lstStyle/>
                    <a:p>
                      <a:pPr algn="l" fontAlgn="b"/>
                      <a:r>
                        <a:rPr lang="pl-PL" sz="1100" b="0" i="0" u="none" strike="noStrike">
                          <a:solidFill>
                            <a:srgbClr val="000000"/>
                          </a:solidFill>
                          <a:effectLst/>
                          <a:latin typeface="Aptos Narrow" panose="020B0004020202020204" pitchFamily="34" charset="0"/>
                        </a:rPr>
                        <a:t>USA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6 191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5 714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7 478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263689"/>
                  </a:ext>
                </a:extLst>
              </a:tr>
              <a:tr h="234299">
                <a:tc>
                  <a:txBody>
                    <a:bodyPr/>
                    <a:lstStyle/>
                    <a:p>
                      <a:pPr algn="l" fontAlgn="b"/>
                      <a:r>
                        <a:rPr lang="pl-PL" sz="1100" b="0" i="0" u="none" strike="noStrike">
                          <a:solidFill>
                            <a:srgbClr val="000000"/>
                          </a:solidFill>
                          <a:effectLst/>
                          <a:latin typeface="Aptos Narrow" panose="020B0004020202020204" pitchFamily="34" charset="0"/>
                        </a:rPr>
                        <a:t>Białoruś</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1 676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6 491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6 868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134801"/>
                  </a:ext>
                </a:extLst>
              </a:tr>
              <a:tr h="234299">
                <a:tc>
                  <a:txBody>
                    <a:bodyPr/>
                    <a:lstStyle/>
                    <a:p>
                      <a:pPr algn="l" fontAlgn="b"/>
                      <a:r>
                        <a:rPr lang="pl-PL" sz="1100" b="0" i="0" u="none" strike="noStrike">
                          <a:solidFill>
                            <a:srgbClr val="000000"/>
                          </a:solidFill>
                          <a:effectLst/>
                          <a:latin typeface="Aptos Narrow" panose="020B0004020202020204" pitchFamily="34" charset="0"/>
                        </a:rPr>
                        <a:t>Francja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3 853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8 367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6 802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226946"/>
                  </a:ext>
                </a:extLst>
              </a:tr>
              <a:tr h="234299">
                <a:tc>
                  <a:txBody>
                    <a:bodyPr/>
                    <a:lstStyle/>
                    <a:p>
                      <a:pPr algn="l" fontAlgn="b"/>
                      <a:r>
                        <a:rPr lang="pl-PL" sz="1100" b="0" i="0" u="none" strike="noStrike">
                          <a:solidFill>
                            <a:srgbClr val="000000"/>
                          </a:solidFill>
                          <a:effectLst/>
                          <a:latin typeface="Aptos Narrow" panose="020B0004020202020204" pitchFamily="34" charset="0"/>
                        </a:rPr>
                        <a:t>Hiszpania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1 028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2 726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72519"/>
                  </a:ext>
                </a:extLst>
              </a:tr>
              <a:tr h="234299">
                <a:tc>
                  <a:txBody>
                    <a:bodyPr/>
                    <a:lstStyle/>
                    <a:p>
                      <a:pPr algn="l" fontAlgn="b"/>
                      <a:r>
                        <a:rPr lang="pl-PL" sz="1100" b="0" i="0" u="none" strike="noStrike">
                          <a:solidFill>
                            <a:srgbClr val="000000"/>
                          </a:solidFill>
                          <a:effectLst/>
                          <a:latin typeface="Aptos Narrow" panose="020B0004020202020204" pitchFamily="34" charset="0"/>
                        </a:rPr>
                        <a:t>Węgry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1 647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1 410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2 760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8506747"/>
                  </a:ext>
                </a:extLst>
              </a:tr>
              <a:tr h="234299">
                <a:tc>
                  <a:txBody>
                    <a:bodyPr/>
                    <a:lstStyle/>
                    <a:p>
                      <a:pPr algn="l" fontAlgn="b"/>
                      <a:r>
                        <a:rPr lang="pl-PL" sz="1100" b="0" i="0" u="none" strike="noStrike">
                          <a:solidFill>
                            <a:srgbClr val="000000"/>
                          </a:solidFill>
                          <a:effectLst/>
                          <a:latin typeface="Aptos Narrow" panose="020B0004020202020204" pitchFamily="34" charset="0"/>
                        </a:rPr>
                        <a:t>Izrael</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1 971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2 373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3620686"/>
                  </a:ext>
                </a:extLst>
              </a:tr>
              <a:tr h="234299">
                <a:tc>
                  <a:txBody>
                    <a:bodyPr/>
                    <a:lstStyle/>
                    <a:p>
                      <a:pPr algn="l" fontAlgn="b"/>
                      <a:r>
                        <a:rPr lang="pl-PL" sz="1100" b="0" i="0" u="none" strike="noStrike">
                          <a:solidFill>
                            <a:srgbClr val="000000"/>
                          </a:solidFill>
                          <a:effectLst/>
                          <a:latin typeface="Aptos Narrow" panose="020B0004020202020204" pitchFamily="34" charset="0"/>
                        </a:rPr>
                        <a:t>Kanada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1 069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2 901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1 937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894928"/>
                  </a:ext>
                </a:extLst>
              </a:tr>
              <a:tr h="234299">
                <a:tc>
                  <a:txBody>
                    <a:bodyPr/>
                    <a:lstStyle/>
                    <a:p>
                      <a:pPr algn="l" fontAlgn="b"/>
                      <a:r>
                        <a:rPr lang="pl-PL" sz="1100" b="0" i="0" u="none" strike="noStrike">
                          <a:solidFill>
                            <a:srgbClr val="000000"/>
                          </a:solidFill>
                          <a:effectLst/>
                          <a:latin typeface="Aptos Narrow" panose="020B0004020202020204" pitchFamily="34" charset="0"/>
                        </a:rPr>
                        <a:t>Portugalia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2 257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1 371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586854"/>
                  </a:ext>
                </a:extLst>
              </a:tr>
              <a:tr h="234299">
                <a:tc>
                  <a:txBody>
                    <a:bodyPr/>
                    <a:lstStyle/>
                    <a:p>
                      <a:pPr algn="l" fontAlgn="b"/>
                      <a:r>
                        <a:rPr lang="pl-PL" sz="1100" b="0" i="0" u="none" strike="noStrike">
                          <a:solidFill>
                            <a:srgbClr val="000000"/>
                          </a:solidFill>
                          <a:effectLst/>
                          <a:latin typeface="Aptos Narrow" panose="020B0004020202020204" pitchFamily="34" charset="0"/>
                        </a:rPr>
                        <a:t>Pozostałe kraje</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1 239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2072589"/>
                  </a:ext>
                </a:extLst>
              </a:tr>
              <a:tr h="234299">
                <a:tc>
                  <a:txBody>
                    <a:bodyPr/>
                    <a:lstStyle/>
                    <a:p>
                      <a:pPr algn="l" fontAlgn="b"/>
                      <a:r>
                        <a:rPr lang="pl-PL" sz="1100" b="0" i="0" u="none" strike="noStrike">
                          <a:solidFill>
                            <a:srgbClr val="000000"/>
                          </a:solidFill>
                          <a:effectLst/>
                          <a:latin typeface="Aptos Narrow" panose="020B0004020202020204" pitchFamily="34" charset="0"/>
                        </a:rPr>
                        <a:t>Szwecja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1 390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3624495"/>
                  </a:ext>
                </a:extLst>
              </a:tr>
              <a:tr h="234299">
                <a:tc>
                  <a:txBody>
                    <a:bodyPr/>
                    <a:lstStyle/>
                    <a:p>
                      <a:pPr algn="l" fontAlgn="b"/>
                      <a:r>
                        <a:rPr lang="pl-PL" sz="1100" b="0" i="0" u="none" strike="noStrike">
                          <a:solidFill>
                            <a:srgbClr val="000000"/>
                          </a:solidFill>
                          <a:effectLst/>
                          <a:latin typeface="Aptos Narrow" panose="020B0004020202020204" pitchFamily="34" charset="0"/>
                        </a:rPr>
                        <a:t>Austria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1 209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949523"/>
                  </a:ext>
                </a:extLst>
              </a:tr>
              <a:tr h="234299">
                <a:tc>
                  <a:txBody>
                    <a:bodyPr/>
                    <a:lstStyle/>
                    <a:p>
                      <a:pPr algn="l" fontAlgn="b"/>
                      <a:r>
                        <a:rPr lang="pl-PL" sz="1100" b="0" i="0" u="none" strike="noStrike">
                          <a:solidFill>
                            <a:srgbClr val="000000"/>
                          </a:solidFill>
                          <a:effectLst/>
                          <a:latin typeface="Aptos Narrow" panose="020B0004020202020204" pitchFamily="34" charset="0"/>
                        </a:rPr>
                        <a:t>Belgia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0765188"/>
                  </a:ext>
                </a:extLst>
              </a:tr>
              <a:tr h="234299">
                <a:tc>
                  <a:txBody>
                    <a:bodyPr/>
                    <a:lstStyle/>
                    <a:p>
                      <a:pPr algn="l" fontAlgn="b"/>
                      <a:r>
                        <a:rPr lang="pl-PL" sz="1100" b="0" i="0" u="none" strike="noStrike">
                          <a:solidFill>
                            <a:srgbClr val="000000"/>
                          </a:solidFill>
                          <a:effectLst/>
                          <a:latin typeface="Aptos Narrow" panose="020B0004020202020204" pitchFamily="34" charset="0"/>
                        </a:rPr>
                        <a:t>Chiny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206620"/>
                  </a:ext>
                </a:extLst>
              </a:tr>
              <a:tr h="234299">
                <a:tc>
                  <a:txBody>
                    <a:bodyPr/>
                    <a:lstStyle/>
                    <a:p>
                      <a:pPr algn="l" fontAlgn="b"/>
                      <a:r>
                        <a:rPr lang="pl-PL" sz="1100" b="0" i="0" u="none" strike="noStrike">
                          <a:solidFill>
                            <a:srgbClr val="000000"/>
                          </a:solidFill>
                          <a:effectLst/>
                          <a:latin typeface="Aptos Narrow" panose="020B0004020202020204" pitchFamily="34" charset="0"/>
                        </a:rPr>
                        <a:t>Finlandia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8693943"/>
                  </a:ext>
                </a:extLst>
              </a:tr>
              <a:tr h="258737">
                <a:tc>
                  <a:txBody>
                    <a:bodyPr/>
                    <a:lstStyle/>
                    <a:p>
                      <a:pPr algn="l" fontAlgn="b"/>
                      <a:r>
                        <a:rPr lang="pl-PL" sz="1100" b="0" i="0" u="none" strike="noStrike">
                          <a:solidFill>
                            <a:srgbClr val="000000"/>
                          </a:solidFill>
                          <a:effectLst/>
                          <a:latin typeface="Aptos Narrow" panose="020B0004020202020204" pitchFamily="34" charset="0"/>
                        </a:rPr>
                        <a:t>Zjednoczone Emiraty Arabskie</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5864080"/>
                  </a:ext>
                </a:extLst>
              </a:tr>
              <a:tr h="234299">
                <a:tc>
                  <a:txBody>
                    <a:bodyPr/>
                    <a:lstStyle/>
                    <a:p>
                      <a:pPr algn="l" fontAlgn="b"/>
                      <a:r>
                        <a:rPr lang="pl-PL" sz="1100" b="0" i="0" u="none" strike="noStrike">
                          <a:solidFill>
                            <a:srgbClr val="000000"/>
                          </a:solidFill>
                          <a:effectLst/>
                          <a:latin typeface="Aptos Narrow" panose="020B0004020202020204" pitchFamily="34" charset="0"/>
                        </a:rPr>
                        <a:t>Rosja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4 959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723173"/>
                  </a:ext>
                </a:extLst>
              </a:tr>
              <a:tr h="234299">
                <a:tc>
                  <a:txBody>
                    <a:bodyPr/>
                    <a:lstStyle/>
                    <a:p>
                      <a:pPr algn="l" fontAlgn="b"/>
                      <a:r>
                        <a:rPr lang="pl-PL" sz="1100" b="0" i="0" u="none" strike="noStrike">
                          <a:solidFill>
                            <a:srgbClr val="000000"/>
                          </a:solidFill>
                          <a:effectLst/>
                          <a:latin typeface="Aptos Narrow" panose="020B0004020202020204" pitchFamily="34" charset="0"/>
                        </a:rPr>
                        <a:t>Indie</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406213"/>
                  </a:ext>
                </a:extLst>
              </a:tr>
              <a:tr h="234299">
                <a:tc>
                  <a:txBody>
                    <a:bodyPr/>
                    <a:lstStyle/>
                    <a:p>
                      <a:pPr algn="l" fontAlgn="b"/>
                      <a:r>
                        <a:rPr lang="pl-PL" sz="1100" b="0" i="0" u="none" strike="noStrike">
                          <a:solidFill>
                            <a:srgbClr val="000000"/>
                          </a:solidFill>
                          <a:effectLst/>
                          <a:latin typeface="Aptos Narrow" panose="020B0004020202020204" pitchFamily="34" charset="0"/>
                        </a:rPr>
                        <a:t>Turcja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064573"/>
                  </a:ext>
                </a:extLst>
              </a:tr>
              <a:tr h="234299">
                <a:tc>
                  <a:txBody>
                    <a:bodyPr/>
                    <a:lstStyle/>
                    <a:p>
                      <a:pPr algn="l" fontAlgn="b"/>
                      <a:r>
                        <a:rPr lang="pl-PL" sz="1100" b="0" i="0" u="none" strike="noStrike">
                          <a:solidFill>
                            <a:srgbClr val="000000"/>
                          </a:solidFill>
                          <a:effectLst/>
                          <a:latin typeface="Aptos Narrow" panose="020B0004020202020204" pitchFamily="34" charset="0"/>
                        </a:rPr>
                        <a:t>Pakistan</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9784185"/>
                  </a:ext>
                </a:extLst>
              </a:tr>
              <a:tr h="234299">
                <a:tc>
                  <a:txBody>
                    <a:bodyPr/>
                    <a:lstStyle/>
                    <a:p>
                      <a:pPr algn="l" fontAlgn="b"/>
                      <a:r>
                        <a:rPr lang="pl-PL" sz="1100" b="0" i="0" u="none" strike="noStrike">
                          <a:solidFill>
                            <a:srgbClr val="000000"/>
                          </a:solidFill>
                          <a:effectLst/>
                          <a:latin typeface="Aptos Narrow" panose="020B0004020202020204" pitchFamily="34" charset="0"/>
                        </a:rPr>
                        <a:t>Szwajcaria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dirty="0">
                          <a:solidFill>
                            <a:srgbClr val="000000"/>
                          </a:solidFill>
                          <a:effectLst/>
                          <a:latin typeface="Aptos Narrow" panose="020B00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5878322"/>
                  </a:ext>
                </a:extLst>
              </a:tr>
            </a:tbl>
          </a:graphicData>
        </a:graphic>
      </p:graphicFrame>
    </p:spTree>
    <p:extLst>
      <p:ext uri="{BB962C8B-B14F-4D97-AF65-F5344CB8AC3E}">
        <p14:creationId xmlns:p14="http://schemas.microsoft.com/office/powerpoint/2010/main" val="1805459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EA3BE-EB3A-1395-92A3-FC13417BE9E1}"/>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479E719-5D19-A680-C6FD-DBAE25FF8618}"/>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1B1A0F9D-1D40-B50D-C2E2-A6DA73CE7BC6}"/>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CD2C0F8A-9456-34F5-6CCC-17D51795AC8A}"/>
              </a:ext>
            </a:extLst>
          </p:cNvPr>
          <p:cNvSpPr>
            <a:spLocks noGrp="1"/>
          </p:cNvSpPr>
          <p:nvPr>
            <p:ph type="sldNum" sz="quarter" idx="4"/>
          </p:nvPr>
        </p:nvSpPr>
        <p:spPr/>
        <p:txBody>
          <a:bodyPr/>
          <a:lstStyle/>
          <a:p>
            <a:fld id="{6539F8D3-93EF-4BA6-97BB-6F8EB8A1A30F}" type="slidenum">
              <a:rPr lang="pl-PL" smtClean="0"/>
              <a:pPr/>
              <a:t>24</a:t>
            </a:fld>
            <a:endParaRPr lang="pl-PL" dirty="0"/>
          </a:p>
        </p:txBody>
      </p:sp>
      <p:sp>
        <p:nvSpPr>
          <p:cNvPr id="9" name="Symbol zastępczy tekstu 8">
            <a:extLst>
              <a:ext uri="{FF2B5EF4-FFF2-40B4-BE49-F238E27FC236}">
                <a16:creationId xmlns:a16="http://schemas.microsoft.com/office/drawing/2014/main" id="{17E35A00-E3FE-71A5-2EEB-76B3C31D0E9F}"/>
              </a:ext>
            </a:extLst>
          </p:cNvPr>
          <p:cNvSpPr>
            <a:spLocks noGrp="1"/>
          </p:cNvSpPr>
          <p:nvPr>
            <p:ph type="body" sz="quarter" idx="18"/>
          </p:nvPr>
        </p:nvSpPr>
        <p:spPr>
          <a:xfrm>
            <a:off x="542935" y="657900"/>
            <a:ext cx="7016740" cy="1654993"/>
          </a:xfrm>
        </p:spPr>
        <p:txBody>
          <a:bodyPr>
            <a:noAutofit/>
          </a:bodyPr>
          <a:lstStyle/>
          <a:p>
            <a:r>
              <a:rPr lang="pl-PL" sz="1100" b="0" dirty="0">
                <a:solidFill>
                  <a:schemeClr val="tx1"/>
                </a:solidFill>
              </a:rPr>
              <a:t>                  Liczba noclegów turystów zagranicznych (0-17 lat)</a:t>
            </a:r>
            <a:endParaRPr lang="pl-PL" sz="1100" dirty="0"/>
          </a:p>
        </p:txBody>
      </p:sp>
      <p:graphicFrame>
        <p:nvGraphicFramePr>
          <p:cNvPr id="15" name="Tabela 15">
            <a:extLst>
              <a:ext uri="{FF2B5EF4-FFF2-40B4-BE49-F238E27FC236}">
                <a16:creationId xmlns:a16="http://schemas.microsoft.com/office/drawing/2014/main" id="{869AAF16-5171-06C2-947C-4B9AD156B525}"/>
              </a:ext>
            </a:extLst>
          </p:cNvPr>
          <p:cNvGraphicFramePr>
            <a:graphicFrameLocks noGrp="1"/>
          </p:cNvGraphicFramePr>
          <p:nvPr>
            <p:ph sz="quarter" idx="14"/>
            <p:extLst>
              <p:ext uri="{D42A27DB-BD31-4B8C-83A1-F6EECF244321}">
                <p14:modId xmlns:p14="http://schemas.microsoft.com/office/powerpoint/2010/main" val="1185435853"/>
              </p:ext>
            </p:extLst>
          </p:nvPr>
        </p:nvGraphicFramePr>
        <p:xfrm>
          <a:off x="271467" y="2193847"/>
          <a:ext cx="7016740" cy="7888733"/>
        </p:xfrm>
        <a:graphic>
          <a:graphicData uri="http://schemas.openxmlformats.org/drawingml/2006/table">
            <a:tbl>
              <a:tblPr firstRow="1" bandRow="1">
                <a:tableStyleId>{5C22544A-7EE6-4342-B048-85BDC9FD1C3A}</a:tableStyleId>
              </a:tblPr>
              <a:tblGrid>
                <a:gridCol w="1754185">
                  <a:extLst>
                    <a:ext uri="{9D8B030D-6E8A-4147-A177-3AD203B41FA5}">
                      <a16:colId xmlns:a16="http://schemas.microsoft.com/office/drawing/2014/main" val="872043814"/>
                    </a:ext>
                  </a:extLst>
                </a:gridCol>
                <a:gridCol w="1754185">
                  <a:extLst>
                    <a:ext uri="{9D8B030D-6E8A-4147-A177-3AD203B41FA5}">
                      <a16:colId xmlns:a16="http://schemas.microsoft.com/office/drawing/2014/main" val="4138738902"/>
                    </a:ext>
                  </a:extLst>
                </a:gridCol>
                <a:gridCol w="1754185">
                  <a:extLst>
                    <a:ext uri="{9D8B030D-6E8A-4147-A177-3AD203B41FA5}">
                      <a16:colId xmlns:a16="http://schemas.microsoft.com/office/drawing/2014/main" val="3335095942"/>
                    </a:ext>
                  </a:extLst>
                </a:gridCol>
                <a:gridCol w="1754185">
                  <a:extLst>
                    <a:ext uri="{9D8B030D-6E8A-4147-A177-3AD203B41FA5}">
                      <a16:colId xmlns:a16="http://schemas.microsoft.com/office/drawing/2014/main" val="3618823101"/>
                    </a:ext>
                  </a:extLst>
                </a:gridCol>
              </a:tblGrid>
              <a:tr h="568119">
                <a:tc gridSpan="4">
                  <a:txBody>
                    <a:bodyPr/>
                    <a:lstStyle/>
                    <a:p>
                      <a:pPr algn="l"/>
                      <a:r>
                        <a:rPr lang="pl-PL" sz="1200" b="0" dirty="0">
                          <a:solidFill>
                            <a:schemeClr val="tx1"/>
                          </a:solidFill>
                        </a:rPr>
                        <a:t>Tabela 10.Noclegów turystów zagranicznych w województwie Warmiński-Mazurskim w podziale na kraje ( 0-17 lat)</a:t>
                      </a:r>
                    </a:p>
                  </a:txBody>
                  <a:tcPr anchor="ct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pl-PL"/>
                    </a:p>
                  </a:txBody>
                  <a:tcPr/>
                </a:tc>
                <a:extLst>
                  <a:ext uri="{0D108BD9-81ED-4DB2-BD59-A6C34878D82A}">
                    <a16:rowId xmlns:a16="http://schemas.microsoft.com/office/drawing/2014/main" val="324470752"/>
                  </a:ext>
                </a:extLst>
              </a:tr>
              <a:tr h="269109">
                <a:tc>
                  <a:txBody>
                    <a:bodyPr/>
                    <a:lstStyle/>
                    <a:p>
                      <a:pPr algn="l" fontAlgn="b"/>
                      <a:r>
                        <a:rPr lang="pl-PL" sz="1100" b="0" i="0" u="none" strike="noStrike">
                          <a:solidFill>
                            <a:srgbClr val="000000"/>
                          </a:solidFill>
                          <a:effectLst/>
                          <a:latin typeface="Aptos Narrow" panose="020B0004020202020204" pitchFamily="34" charset="0"/>
                        </a:rPr>
                        <a:t>Niemcy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6 404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11 406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18 412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42267"/>
                  </a:ext>
                </a:extLst>
              </a:tr>
              <a:tr h="234299">
                <a:tc>
                  <a:txBody>
                    <a:bodyPr/>
                    <a:lstStyle/>
                    <a:p>
                      <a:pPr algn="l" fontAlgn="b"/>
                      <a:r>
                        <a:rPr lang="pl-PL" sz="1100" b="0" i="0" u="none" strike="noStrike">
                          <a:solidFill>
                            <a:srgbClr val="000000"/>
                          </a:solidFill>
                          <a:effectLst/>
                          <a:latin typeface="Aptos Narrow" panose="020B0004020202020204" pitchFamily="34" charset="0"/>
                        </a:rPr>
                        <a:t>Wielka Brytania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4 797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7 548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7 498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0219"/>
                  </a:ext>
                </a:extLst>
              </a:tr>
              <a:tr h="234299">
                <a:tc>
                  <a:txBody>
                    <a:bodyPr/>
                    <a:lstStyle/>
                    <a:p>
                      <a:pPr algn="l" fontAlgn="b"/>
                      <a:r>
                        <a:rPr lang="pl-PL" sz="1100" b="0" i="0" u="none" strike="noStrike">
                          <a:solidFill>
                            <a:srgbClr val="000000"/>
                          </a:solidFill>
                          <a:effectLst/>
                          <a:latin typeface="Aptos Narrow" panose="020B0004020202020204" pitchFamily="34" charset="0"/>
                        </a:rPr>
                        <a:t>Ukraina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3 536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5 880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5 300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565374"/>
                  </a:ext>
                </a:extLst>
              </a:tr>
              <a:tr h="234299">
                <a:tc>
                  <a:txBody>
                    <a:bodyPr/>
                    <a:lstStyle/>
                    <a:p>
                      <a:pPr algn="l" fontAlgn="b"/>
                      <a:r>
                        <a:rPr lang="pl-PL" sz="1100" b="0" i="0" u="none" strike="noStrike">
                          <a:solidFill>
                            <a:srgbClr val="000000"/>
                          </a:solidFill>
                          <a:effectLst/>
                          <a:latin typeface="Aptos Narrow" panose="020B0004020202020204" pitchFamily="34" charset="0"/>
                        </a:rPr>
                        <a:t>Czechy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2 414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3 516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4 213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479852"/>
                  </a:ext>
                </a:extLst>
              </a:tr>
              <a:tr h="234299">
                <a:tc>
                  <a:txBody>
                    <a:bodyPr/>
                    <a:lstStyle/>
                    <a:p>
                      <a:pPr algn="l" fontAlgn="b"/>
                      <a:r>
                        <a:rPr lang="pl-PL" sz="1100" b="0" i="0" u="none" strike="noStrike">
                          <a:solidFill>
                            <a:srgbClr val="000000"/>
                          </a:solidFill>
                          <a:effectLst/>
                          <a:latin typeface="Aptos Narrow" panose="020B0004020202020204" pitchFamily="34" charset="0"/>
                        </a:rPr>
                        <a:t>Norwegia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5 033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2 627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0059021"/>
                  </a:ext>
                </a:extLst>
              </a:tr>
              <a:tr h="234299">
                <a:tc>
                  <a:txBody>
                    <a:bodyPr/>
                    <a:lstStyle/>
                    <a:p>
                      <a:pPr algn="l" fontAlgn="b"/>
                      <a:r>
                        <a:rPr lang="pl-PL" sz="1100" b="0" i="0" u="none" strike="noStrike">
                          <a:solidFill>
                            <a:srgbClr val="000000"/>
                          </a:solidFill>
                          <a:effectLst/>
                          <a:latin typeface="Aptos Narrow" panose="020B0004020202020204" pitchFamily="34" charset="0"/>
                        </a:rPr>
                        <a:t>Litwa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1 003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2 082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1 859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05920"/>
                  </a:ext>
                </a:extLst>
              </a:tr>
              <a:tr h="234299">
                <a:tc>
                  <a:txBody>
                    <a:bodyPr/>
                    <a:lstStyle/>
                    <a:p>
                      <a:pPr algn="l" fontAlgn="b"/>
                      <a:r>
                        <a:rPr lang="pl-PL" sz="1100" b="0" i="0" u="none" strike="noStrike">
                          <a:solidFill>
                            <a:srgbClr val="000000"/>
                          </a:solidFill>
                          <a:effectLst/>
                          <a:latin typeface="Aptos Narrow" panose="020B0004020202020204" pitchFamily="34" charset="0"/>
                        </a:rPr>
                        <a:t>Łotwa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2 624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1 501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1382927"/>
                  </a:ext>
                </a:extLst>
              </a:tr>
              <a:tr h="234299">
                <a:tc>
                  <a:txBody>
                    <a:bodyPr/>
                    <a:lstStyle/>
                    <a:p>
                      <a:pPr algn="l" fontAlgn="b"/>
                      <a:r>
                        <a:rPr lang="pl-PL" sz="1100" b="0" i="0" u="none" strike="noStrike">
                          <a:solidFill>
                            <a:srgbClr val="000000"/>
                          </a:solidFill>
                          <a:effectLst/>
                          <a:latin typeface="Aptos Narrow" panose="020B0004020202020204" pitchFamily="34" charset="0"/>
                        </a:rPr>
                        <a:t>Dania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1 571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1 353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6487133"/>
                  </a:ext>
                </a:extLst>
              </a:tr>
              <a:tr h="234299">
                <a:tc>
                  <a:txBody>
                    <a:bodyPr/>
                    <a:lstStyle/>
                    <a:p>
                      <a:pPr algn="l" fontAlgn="b"/>
                      <a:r>
                        <a:rPr lang="pl-PL" sz="1100" b="0" i="0" u="none" strike="noStrike">
                          <a:solidFill>
                            <a:srgbClr val="000000"/>
                          </a:solidFill>
                          <a:effectLst/>
                          <a:latin typeface="Aptos Narrow" panose="020B0004020202020204" pitchFamily="34" charset="0"/>
                        </a:rPr>
                        <a:t>Słowacja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1 662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1 277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069374"/>
                  </a:ext>
                </a:extLst>
              </a:tr>
              <a:tr h="256834">
                <a:tc>
                  <a:txBody>
                    <a:bodyPr/>
                    <a:lstStyle/>
                    <a:p>
                      <a:pPr algn="l" fontAlgn="b"/>
                      <a:r>
                        <a:rPr lang="pl-PL" sz="1100" b="0" i="0" u="none" strike="noStrike">
                          <a:solidFill>
                            <a:srgbClr val="000000"/>
                          </a:solidFill>
                          <a:effectLst/>
                          <a:latin typeface="Aptos Narrow" panose="020B0004020202020204" pitchFamily="34" charset="0"/>
                        </a:rPr>
                        <a:t>Włochy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1 219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153850"/>
                  </a:ext>
                </a:extLst>
              </a:tr>
              <a:tr h="234299">
                <a:tc>
                  <a:txBody>
                    <a:bodyPr/>
                    <a:lstStyle/>
                    <a:p>
                      <a:pPr algn="l" fontAlgn="b"/>
                      <a:r>
                        <a:rPr lang="pl-PL" sz="1100" b="0" i="0" u="none" strike="noStrike">
                          <a:solidFill>
                            <a:srgbClr val="000000"/>
                          </a:solidFill>
                          <a:effectLst/>
                          <a:latin typeface="Aptos Narrow" panose="020B0004020202020204" pitchFamily="34" charset="0"/>
                        </a:rPr>
                        <a:t>Niderlandy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1 355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9727177"/>
                  </a:ext>
                </a:extLst>
              </a:tr>
              <a:tr h="234299">
                <a:tc>
                  <a:txBody>
                    <a:bodyPr/>
                    <a:lstStyle/>
                    <a:p>
                      <a:pPr algn="l" fontAlgn="b"/>
                      <a:r>
                        <a:rPr lang="pl-PL" sz="1100" b="0" i="0" u="none" strike="noStrike">
                          <a:solidFill>
                            <a:srgbClr val="000000"/>
                          </a:solidFill>
                          <a:effectLst/>
                          <a:latin typeface="Aptos Narrow" panose="020B0004020202020204" pitchFamily="34" charset="0"/>
                        </a:rPr>
                        <a:t>Białoruś</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486517"/>
                  </a:ext>
                </a:extLst>
              </a:tr>
              <a:tr h="234299">
                <a:tc>
                  <a:txBody>
                    <a:bodyPr/>
                    <a:lstStyle/>
                    <a:p>
                      <a:pPr algn="l" fontAlgn="b"/>
                      <a:r>
                        <a:rPr lang="pl-PL" sz="1100" b="0" i="0" u="none" strike="noStrike">
                          <a:solidFill>
                            <a:srgbClr val="000000"/>
                          </a:solidFill>
                          <a:effectLst/>
                          <a:latin typeface="Aptos Narrow" panose="020B0004020202020204" pitchFamily="34" charset="0"/>
                        </a:rPr>
                        <a:t>Francja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263689"/>
                  </a:ext>
                </a:extLst>
              </a:tr>
              <a:tr h="234299">
                <a:tc>
                  <a:txBody>
                    <a:bodyPr/>
                    <a:lstStyle/>
                    <a:p>
                      <a:pPr algn="l" fontAlgn="b"/>
                      <a:r>
                        <a:rPr lang="pl-PL" sz="1100" b="0" i="0" u="none" strike="noStrike">
                          <a:solidFill>
                            <a:srgbClr val="000000"/>
                          </a:solidFill>
                          <a:effectLst/>
                          <a:latin typeface="Aptos Narrow" panose="020B0004020202020204" pitchFamily="34" charset="0"/>
                        </a:rPr>
                        <a:t>USA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134801"/>
                  </a:ext>
                </a:extLst>
              </a:tr>
              <a:tr h="234299">
                <a:tc>
                  <a:txBody>
                    <a:bodyPr/>
                    <a:lstStyle/>
                    <a:p>
                      <a:pPr algn="l" fontAlgn="b"/>
                      <a:r>
                        <a:rPr lang="pl-PL" sz="1100" b="0" i="0" u="none" strike="noStrike">
                          <a:solidFill>
                            <a:srgbClr val="000000"/>
                          </a:solidFill>
                          <a:effectLst/>
                          <a:latin typeface="Aptos Narrow" panose="020B0004020202020204" pitchFamily="34" charset="0"/>
                        </a:rPr>
                        <a:t>Izrael</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226946"/>
                  </a:ext>
                </a:extLst>
              </a:tr>
              <a:tr h="234299">
                <a:tc>
                  <a:txBody>
                    <a:bodyPr/>
                    <a:lstStyle/>
                    <a:p>
                      <a:pPr algn="l" fontAlgn="b"/>
                      <a:r>
                        <a:rPr lang="pl-PL" sz="1100" b="0" i="0" u="none" strike="noStrike">
                          <a:solidFill>
                            <a:srgbClr val="000000"/>
                          </a:solidFill>
                          <a:effectLst/>
                          <a:latin typeface="Aptos Narrow" panose="020B0004020202020204" pitchFamily="34" charset="0"/>
                        </a:rPr>
                        <a:t>Hiszpania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72519"/>
                  </a:ext>
                </a:extLst>
              </a:tr>
              <a:tr h="234299">
                <a:tc>
                  <a:txBody>
                    <a:bodyPr/>
                    <a:lstStyle/>
                    <a:p>
                      <a:pPr algn="l" fontAlgn="b"/>
                      <a:r>
                        <a:rPr lang="pl-PL" sz="1100" b="0" i="0" u="none" strike="noStrike">
                          <a:solidFill>
                            <a:srgbClr val="000000"/>
                          </a:solidFill>
                          <a:effectLst/>
                          <a:latin typeface="Aptos Narrow" panose="020B0004020202020204" pitchFamily="34" charset="0"/>
                        </a:rPr>
                        <a:t>Węgry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8506747"/>
                  </a:ext>
                </a:extLst>
              </a:tr>
              <a:tr h="234299">
                <a:tc>
                  <a:txBody>
                    <a:bodyPr/>
                    <a:lstStyle/>
                    <a:p>
                      <a:pPr algn="l" fontAlgn="b"/>
                      <a:r>
                        <a:rPr lang="pl-PL" sz="1100" b="0" i="0" u="none" strike="noStrike">
                          <a:solidFill>
                            <a:srgbClr val="000000"/>
                          </a:solidFill>
                          <a:effectLst/>
                          <a:latin typeface="Aptos Narrow" panose="020B0004020202020204" pitchFamily="34" charset="0"/>
                        </a:rPr>
                        <a:t>Kanada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3620686"/>
                  </a:ext>
                </a:extLst>
              </a:tr>
              <a:tr h="234299">
                <a:tc>
                  <a:txBody>
                    <a:bodyPr/>
                    <a:lstStyle/>
                    <a:p>
                      <a:pPr algn="l" fontAlgn="b"/>
                      <a:r>
                        <a:rPr lang="pl-PL" sz="1100" b="0" i="0" u="none" strike="noStrike">
                          <a:solidFill>
                            <a:srgbClr val="000000"/>
                          </a:solidFill>
                          <a:effectLst/>
                          <a:latin typeface="Aptos Narrow" panose="020B0004020202020204" pitchFamily="34" charset="0"/>
                        </a:rPr>
                        <a:t>Portugalia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894928"/>
                  </a:ext>
                </a:extLst>
              </a:tr>
              <a:tr h="234299">
                <a:tc>
                  <a:txBody>
                    <a:bodyPr/>
                    <a:lstStyle/>
                    <a:p>
                      <a:pPr algn="l" fontAlgn="b"/>
                      <a:r>
                        <a:rPr lang="pl-PL" sz="1100" b="0" i="0" u="none" strike="noStrike">
                          <a:solidFill>
                            <a:srgbClr val="000000"/>
                          </a:solidFill>
                          <a:effectLst/>
                          <a:latin typeface="Aptos Narrow" panose="020B0004020202020204" pitchFamily="34" charset="0"/>
                        </a:rPr>
                        <a:t>Pozostałe kraje</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586854"/>
                  </a:ext>
                </a:extLst>
              </a:tr>
              <a:tr h="234299">
                <a:tc>
                  <a:txBody>
                    <a:bodyPr/>
                    <a:lstStyle/>
                    <a:p>
                      <a:pPr algn="l" fontAlgn="b"/>
                      <a:r>
                        <a:rPr lang="pl-PL" sz="1100" b="0" i="0" u="none" strike="noStrike">
                          <a:solidFill>
                            <a:srgbClr val="000000"/>
                          </a:solidFill>
                          <a:effectLst/>
                          <a:latin typeface="Aptos Narrow" panose="020B0004020202020204" pitchFamily="34" charset="0"/>
                        </a:rPr>
                        <a:t>Chiny</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2072589"/>
                  </a:ext>
                </a:extLst>
              </a:tr>
              <a:tr h="234299">
                <a:tc>
                  <a:txBody>
                    <a:bodyPr/>
                    <a:lstStyle/>
                    <a:p>
                      <a:pPr algn="l" fontAlgn="b"/>
                      <a:r>
                        <a:rPr lang="pl-PL" sz="1100" b="0" i="0" u="none" strike="noStrike">
                          <a:solidFill>
                            <a:srgbClr val="000000"/>
                          </a:solidFill>
                          <a:effectLst/>
                          <a:latin typeface="Aptos Narrow" panose="020B0004020202020204" pitchFamily="34" charset="0"/>
                        </a:rPr>
                        <a:t>Austria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3624495"/>
                  </a:ext>
                </a:extLst>
              </a:tr>
              <a:tr h="234299">
                <a:tc>
                  <a:txBody>
                    <a:bodyPr/>
                    <a:lstStyle/>
                    <a:p>
                      <a:pPr algn="l" fontAlgn="b"/>
                      <a:r>
                        <a:rPr lang="pl-PL" sz="1100" b="0" i="0" u="none" strike="noStrike">
                          <a:solidFill>
                            <a:srgbClr val="000000"/>
                          </a:solidFill>
                          <a:effectLst/>
                          <a:latin typeface="Aptos Narrow" panose="020B0004020202020204" pitchFamily="34" charset="0"/>
                        </a:rPr>
                        <a:t>Szwecja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949523"/>
                  </a:ext>
                </a:extLst>
              </a:tr>
              <a:tr h="234299">
                <a:tc>
                  <a:txBody>
                    <a:bodyPr/>
                    <a:lstStyle/>
                    <a:p>
                      <a:pPr algn="l" fontAlgn="b"/>
                      <a:r>
                        <a:rPr lang="pl-PL" sz="1100" b="0" i="0" u="none" strike="noStrike">
                          <a:solidFill>
                            <a:srgbClr val="000000"/>
                          </a:solidFill>
                          <a:effectLst/>
                          <a:latin typeface="Aptos Narrow" panose="020B0004020202020204" pitchFamily="34" charset="0"/>
                        </a:rPr>
                        <a:t>Finlandia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0765188"/>
                  </a:ext>
                </a:extLst>
              </a:tr>
              <a:tr h="234299">
                <a:tc>
                  <a:txBody>
                    <a:bodyPr/>
                    <a:lstStyle/>
                    <a:p>
                      <a:pPr algn="l" fontAlgn="b"/>
                      <a:r>
                        <a:rPr lang="pl-PL" sz="1100" b="0" i="0" u="none" strike="noStrike">
                          <a:solidFill>
                            <a:srgbClr val="000000"/>
                          </a:solidFill>
                          <a:effectLst/>
                          <a:latin typeface="Aptos Narrow" panose="020B0004020202020204" pitchFamily="34" charset="0"/>
                        </a:rPr>
                        <a:t>Belgia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206620"/>
                  </a:ext>
                </a:extLst>
              </a:tr>
              <a:tr h="234299">
                <a:tc>
                  <a:txBody>
                    <a:bodyPr/>
                    <a:lstStyle/>
                    <a:p>
                      <a:pPr algn="l" fontAlgn="b"/>
                      <a:r>
                        <a:rPr lang="pl-PL" sz="1100" b="0" i="0" u="none" strike="noStrike">
                          <a:solidFill>
                            <a:srgbClr val="000000"/>
                          </a:solidFill>
                          <a:effectLst/>
                          <a:latin typeface="Aptos Narrow" panose="020B0004020202020204" pitchFamily="34" charset="0"/>
                        </a:rPr>
                        <a:t>Zjednoczone Emiraty Arabskie</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8693943"/>
                  </a:ext>
                </a:extLst>
              </a:tr>
              <a:tr h="234299">
                <a:tc>
                  <a:txBody>
                    <a:bodyPr/>
                    <a:lstStyle/>
                    <a:p>
                      <a:pPr algn="l" fontAlgn="b"/>
                      <a:r>
                        <a:rPr lang="pl-PL" sz="1100" b="0" i="0" u="none" strike="noStrike">
                          <a:solidFill>
                            <a:srgbClr val="000000"/>
                          </a:solidFill>
                          <a:effectLst/>
                          <a:latin typeface="Aptos Narrow" panose="020B0004020202020204" pitchFamily="34" charset="0"/>
                        </a:rPr>
                        <a:t>Rosja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5864080"/>
                  </a:ext>
                </a:extLst>
              </a:tr>
              <a:tr h="234299">
                <a:tc>
                  <a:txBody>
                    <a:bodyPr/>
                    <a:lstStyle/>
                    <a:p>
                      <a:pPr algn="l" fontAlgn="b"/>
                      <a:r>
                        <a:rPr lang="pl-PL" sz="1100" b="0" i="0" u="none" strike="noStrike">
                          <a:solidFill>
                            <a:srgbClr val="000000"/>
                          </a:solidFill>
                          <a:effectLst/>
                          <a:latin typeface="Aptos Narrow" panose="020B0004020202020204" pitchFamily="34" charset="0"/>
                        </a:rPr>
                        <a:t>Indie</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723173"/>
                  </a:ext>
                </a:extLst>
              </a:tr>
              <a:tr h="234299">
                <a:tc>
                  <a:txBody>
                    <a:bodyPr/>
                    <a:lstStyle/>
                    <a:p>
                      <a:pPr algn="l" fontAlgn="b"/>
                      <a:r>
                        <a:rPr lang="pl-PL" sz="1100" b="0" i="0" u="none" strike="noStrike">
                          <a:solidFill>
                            <a:srgbClr val="000000"/>
                          </a:solidFill>
                          <a:effectLst/>
                          <a:latin typeface="Aptos Narrow" panose="020B0004020202020204" pitchFamily="34" charset="0"/>
                        </a:rPr>
                        <a:t>Turcja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406213"/>
                  </a:ext>
                </a:extLst>
              </a:tr>
              <a:tr h="234299">
                <a:tc>
                  <a:txBody>
                    <a:bodyPr/>
                    <a:lstStyle/>
                    <a:p>
                      <a:pPr algn="l" fontAlgn="b"/>
                      <a:r>
                        <a:rPr lang="pl-PL" sz="1100" b="0" i="0" u="none" strike="noStrike">
                          <a:solidFill>
                            <a:srgbClr val="000000"/>
                          </a:solidFill>
                          <a:effectLst/>
                          <a:latin typeface="Aptos Narrow" panose="020B0004020202020204" pitchFamily="34" charset="0"/>
                        </a:rPr>
                        <a:t>Pakistan</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064573"/>
                  </a:ext>
                </a:extLst>
              </a:tr>
              <a:tr h="234299">
                <a:tc>
                  <a:txBody>
                    <a:bodyPr/>
                    <a:lstStyle/>
                    <a:p>
                      <a:pPr algn="l" fontAlgn="b"/>
                      <a:r>
                        <a:rPr lang="pl-PL" sz="1100" b="0" i="0" u="none" strike="noStrike">
                          <a:solidFill>
                            <a:srgbClr val="000000"/>
                          </a:solidFill>
                          <a:effectLst/>
                          <a:latin typeface="Aptos Narrow" panose="020B0004020202020204" pitchFamily="34" charset="0"/>
                        </a:rPr>
                        <a:t>Szwajcaria</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dirty="0">
                          <a:solidFill>
                            <a:srgbClr val="000000"/>
                          </a:solidFill>
                          <a:effectLst/>
                          <a:latin typeface="Aptos Narrow" panose="020B0004020202020204" pitchFamily="34" charset="0"/>
                        </a:rPr>
                        <a:t>               -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9784185"/>
                  </a:ext>
                </a:extLst>
              </a:tr>
            </a:tbl>
          </a:graphicData>
        </a:graphic>
      </p:graphicFrame>
    </p:spTree>
    <p:extLst>
      <p:ext uri="{BB962C8B-B14F-4D97-AF65-F5344CB8AC3E}">
        <p14:creationId xmlns:p14="http://schemas.microsoft.com/office/powerpoint/2010/main" val="1726958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63D42-4833-2CBD-4F7A-1D8424604C42}"/>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D9B91B0D-94AA-DC16-44B1-CB703A25E0D0}"/>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286CAD99-1506-0646-34A8-7C7F61DF0224}"/>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CCEF2811-54AF-6B0C-0881-8438E04A0D0C}"/>
              </a:ext>
            </a:extLst>
          </p:cNvPr>
          <p:cNvSpPr>
            <a:spLocks noGrp="1"/>
          </p:cNvSpPr>
          <p:nvPr>
            <p:ph type="sldNum" sz="quarter" idx="4"/>
          </p:nvPr>
        </p:nvSpPr>
        <p:spPr/>
        <p:txBody>
          <a:bodyPr/>
          <a:lstStyle/>
          <a:p>
            <a:fld id="{6539F8D3-93EF-4BA6-97BB-6F8EB8A1A30F}" type="slidenum">
              <a:rPr lang="pl-PL" smtClean="0"/>
              <a:pPr/>
              <a:t>25</a:t>
            </a:fld>
            <a:endParaRPr lang="pl-PL" dirty="0"/>
          </a:p>
        </p:txBody>
      </p:sp>
      <p:graphicFrame>
        <p:nvGraphicFramePr>
          <p:cNvPr id="15" name="Tabela 15">
            <a:extLst>
              <a:ext uri="{FF2B5EF4-FFF2-40B4-BE49-F238E27FC236}">
                <a16:creationId xmlns:a16="http://schemas.microsoft.com/office/drawing/2014/main" id="{D5AA4108-BE57-794D-35DF-ECC0DD4FC814}"/>
              </a:ext>
            </a:extLst>
          </p:cNvPr>
          <p:cNvGraphicFramePr>
            <a:graphicFrameLocks noGrp="1"/>
          </p:cNvGraphicFramePr>
          <p:nvPr>
            <p:ph sz="quarter" idx="14"/>
            <p:extLst>
              <p:ext uri="{D42A27DB-BD31-4B8C-83A1-F6EECF244321}">
                <p14:modId xmlns:p14="http://schemas.microsoft.com/office/powerpoint/2010/main" val="2276361478"/>
              </p:ext>
            </p:extLst>
          </p:nvPr>
        </p:nvGraphicFramePr>
        <p:xfrm>
          <a:off x="337690" y="2950493"/>
          <a:ext cx="7016740" cy="4374248"/>
        </p:xfrm>
        <a:graphic>
          <a:graphicData uri="http://schemas.openxmlformats.org/drawingml/2006/table">
            <a:tbl>
              <a:tblPr firstRow="1" bandRow="1">
                <a:tableStyleId>{5C22544A-7EE6-4342-B048-85BDC9FD1C3A}</a:tableStyleId>
              </a:tblPr>
              <a:tblGrid>
                <a:gridCol w="1754185">
                  <a:extLst>
                    <a:ext uri="{9D8B030D-6E8A-4147-A177-3AD203B41FA5}">
                      <a16:colId xmlns:a16="http://schemas.microsoft.com/office/drawing/2014/main" val="872043814"/>
                    </a:ext>
                  </a:extLst>
                </a:gridCol>
                <a:gridCol w="1754185">
                  <a:extLst>
                    <a:ext uri="{9D8B030D-6E8A-4147-A177-3AD203B41FA5}">
                      <a16:colId xmlns:a16="http://schemas.microsoft.com/office/drawing/2014/main" val="4138738902"/>
                    </a:ext>
                  </a:extLst>
                </a:gridCol>
                <a:gridCol w="1754185">
                  <a:extLst>
                    <a:ext uri="{9D8B030D-6E8A-4147-A177-3AD203B41FA5}">
                      <a16:colId xmlns:a16="http://schemas.microsoft.com/office/drawing/2014/main" val="3335095942"/>
                    </a:ext>
                  </a:extLst>
                </a:gridCol>
                <a:gridCol w="1754185">
                  <a:extLst>
                    <a:ext uri="{9D8B030D-6E8A-4147-A177-3AD203B41FA5}">
                      <a16:colId xmlns:a16="http://schemas.microsoft.com/office/drawing/2014/main" val="3618823101"/>
                    </a:ext>
                  </a:extLst>
                </a:gridCol>
              </a:tblGrid>
              <a:tr h="568119">
                <a:tc gridSpan="4">
                  <a:txBody>
                    <a:bodyPr/>
                    <a:lstStyle/>
                    <a:p>
                      <a:pPr algn="l"/>
                      <a:r>
                        <a:rPr lang="pl-PL" sz="1200" b="0" dirty="0">
                          <a:solidFill>
                            <a:schemeClr val="tx1"/>
                          </a:solidFill>
                        </a:rPr>
                        <a:t>Tabela 11. Liczba noclegów  turystów krajowych  w podziale na województwa pochodzenia  odwiedzających Województwo Warmińsko-Mazurskie w latach 2022-2024 (</a:t>
                      </a:r>
                      <a:r>
                        <a:rPr lang="pl-PL" sz="1200" b="0" i="0" u="none" strike="noStrike" kern="1200" spc="0" baseline="0" dirty="0">
                          <a:solidFill>
                            <a:schemeClr val="tx1"/>
                          </a:solidFill>
                        </a:rPr>
                        <a:t>pow. 18 roku życia</a:t>
                      </a:r>
                      <a:r>
                        <a:rPr lang="pl-PL" sz="1200" b="0" dirty="0">
                          <a:solidFill>
                            <a:schemeClr val="tx1"/>
                          </a:solidFill>
                        </a:rPr>
                        <a:t>)</a:t>
                      </a:r>
                    </a:p>
                  </a:txBody>
                  <a:tcPr anchor="ct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pl-PL"/>
                    </a:p>
                  </a:txBody>
                  <a:tcPr/>
                </a:tc>
                <a:extLst>
                  <a:ext uri="{0D108BD9-81ED-4DB2-BD59-A6C34878D82A}">
                    <a16:rowId xmlns:a16="http://schemas.microsoft.com/office/drawing/2014/main" val="324470752"/>
                  </a:ext>
                </a:extLst>
              </a:tr>
              <a:tr h="269109">
                <a:tc>
                  <a:txBody>
                    <a:bodyPr/>
                    <a:lstStyle/>
                    <a:p>
                      <a:pPr algn="l" fontAlgn="b"/>
                      <a:r>
                        <a:rPr lang="pl-PL" sz="1100" b="1" i="0" u="none" strike="noStrike" dirty="0">
                          <a:solidFill>
                            <a:srgbClr val="000000"/>
                          </a:solidFill>
                          <a:effectLst/>
                          <a:latin typeface="Calibri" panose="020F0502020204030204" pitchFamily="34" charset="0"/>
                        </a:rPr>
                        <a:t>Województwo</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l-PL" sz="1100" b="1" i="0" u="none" strike="noStrike">
                          <a:solidFill>
                            <a:srgbClr val="000000"/>
                          </a:solidFill>
                          <a:effectLst/>
                          <a:latin typeface="Calibri" panose="020F0502020204030204" pitchFamily="34" charset="0"/>
                        </a:rPr>
                        <a:t>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l-PL" sz="1100" b="1" i="0" u="none" strike="noStrike" dirty="0">
                          <a:solidFill>
                            <a:srgbClr val="000000"/>
                          </a:solidFill>
                          <a:effectLst/>
                          <a:latin typeface="Calibri" panose="020F0502020204030204" pitchFamily="34" charset="0"/>
                        </a:rPr>
                        <a:t>2023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l-PL" sz="1100" b="1" i="0" u="none" strike="noStrike">
                          <a:solidFill>
                            <a:srgbClr val="000000"/>
                          </a:solidFill>
                          <a:effectLst/>
                          <a:latin typeface="Calibri" panose="020F0502020204030204" pitchFamily="34" charset="0"/>
                        </a:rPr>
                        <a:t>2024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4226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Mazowieckie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536 848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992 290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988 478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0219"/>
                  </a:ext>
                </a:extLst>
              </a:tr>
              <a:tr h="234299">
                <a:tc>
                  <a:txBody>
                    <a:bodyPr/>
                    <a:lstStyle/>
                    <a:p>
                      <a:pPr algn="r" rtl="0" fontAlgn="ctr"/>
                      <a:r>
                        <a:rPr lang="pl-PL" sz="1100" b="1" i="0" u="none" strike="noStrike">
                          <a:solidFill>
                            <a:srgbClr val="000000"/>
                          </a:solidFill>
                          <a:effectLst/>
                          <a:latin typeface="Aptos Narrow" panose="020B0004020202020204" pitchFamily="34" charset="0"/>
                        </a:rPr>
                        <a:t>Małopolskie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503 996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856 909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686 771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565374"/>
                  </a:ext>
                </a:extLst>
              </a:tr>
              <a:tr h="234299">
                <a:tc>
                  <a:txBody>
                    <a:bodyPr/>
                    <a:lstStyle/>
                    <a:p>
                      <a:pPr algn="r" rtl="0" fontAlgn="ctr"/>
                      <a:r>
                        <a:rPr lang="pl-PL" sz="1100" b="1" i="0" u="none" strike="noStrike">
                          <a:solidFill>
                            <a:srgbClr val="000000"/>
                          </a:solidFill>
                          <a:effectLst/>
                          <a:latin typeface="Aptos Narrow" panose="020B0004020202020204" pitchFamily="34" charset="0"/>
                        </a:rPr>
                        <a:t>Zachodniopomorskie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402 264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473 046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480 812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479852"/>
                  </a:ext>
                </a:extLst>
              </a:tr>
              <a:tr h="234299">
                <a:tc>
                  <a:txBody>
                    <a:bodyPr/>
                    <a:lstStyle/>
                    <a:p>
                      <a:pPr algn="r" rtl="0" fontAlgn="ctr"/>
                      <a:r>
                        <a:rPr lang="pl-PL" sz="1100" b="1" i="0" u="none" strike="noStrike">
                          <a:solidFill>
                            <a:srgbClr val="000000"/>
                          </a:solidFill>
                          <a:effectLst/>
                          <a:latin typeface="Aptos Narrow" panose="020B0004020202020204" pitchFamily="34" charset="0"/>
                        </a:rPr>
                        <a:t>Śląskie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421 689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502 807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422 189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0059021"/>
                  </a:ext>
                </a:extLst>
              </a:tr>
              <a:tr h="234299">
                <a:tc>
                  <a:txBody>
                    <a:bodyPr/>
                    <a:lstStyle/>
                    <a:p>
                      <a:pPr algn="r" rtl="0" fontAlgn="ctr"/>
                      <a:r>
                        <a:rPr lang="pl-PL" sz="1100" b="1" i="0" u="none" strike="noStrike">
                          <a:solidFill>
                            <a:srgbClr val="000000"/>
                          </a:solidFill>
                          <a:effectLst/>
                          <a:latin typeface="Aptos Narrow" panose="020B0004020202020204" pitchFamily="34" charset="0"/>
                        </a:rPr>
                        <a:t>Wielkopolskie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283 081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427 078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378 242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05920"/>
                  </a:ext>
                </a:extLst>
              </a:tr>
              <a:tr h="234299">
                <a:tc>
                  <a:txBody>
                    <a:bodyPr/>
                    <a:lstStyle/>
                    <a:p>
                      <a:pPr algn="r" rtl="0" fontAlgn="ctr"/>
                      <a:r>
                        <a:rPr lang="pl-PL" sz="1100" b="1" i="0" u="none" strike="noStrike">
                          <a:solidFill>
                            <a:srgbClr val="000000"/>
                          </a:solidFill>
                          <a:effectLst/>
                          <a:latin typeface="Aptos Narrow" panose="020B0004020202020204" pitchFamily="34" charset="0"/>
                        </a:rPr>
                        <a:t>Dolnośląskie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399 766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393 786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324 576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138292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Pomorskie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240 535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313 736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257 292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6487133"/>
                  </a:ext>
                </a:extLst>
              </a:tr>
              <a:tr h="234299">
                <a:tc>
                  <a:txBody>
                    <a:bodyPr/>
                    <a:lstStyle/>
                    <a:p>
                      <a:pPr algn="r" rtl="0" fontAlgn="ctr"/>
                      <a:r>
                        <a:rPr lang="pl-PL" sz="1100" b="1" i="0" u="none" strike="noStrike">
                          <a:solidFill>
                            <a:srgbClr val="000000"/>
                          </a:solidFill>
                          <a:effectLst/>
                          <a:latin typeface="Aptos Narrow" panose="020B0004020202020204" pitchFamily="34" charset="0"/>
                        </a:rPr>
                        <a:t>Lubelskie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207 027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265 762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211 287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069374"/>
                  </a:ext>
                </a:extLst>
              </a:tr>
              <a:tr h="256834">
                <a:tc>
                  <a:txBody>
                    <a:bodyPr/>
                    <a:lstStyle/>
                    <a:p>
                      <a:pPr algn="r" rtl="0" fontAlgn="ctr"/>
                      <a:r>
                        <a:rPr lang="pl-PL" sz="1100" b="1" i="0" u="none" strike="noStrike">
                          <a:solidFill>
                            <a:srgbClr val="000000"/>
                          </a:solidFill>
                          <a:effectLst/>
                          <a:latin typeface="Aptos Narrow" panose="020B0004020202020204" pitchFamily="34" charset="0"/>
                        </a:rPr>
                        <a:t>Kujawsko-Pomorskie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109 696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149 777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170 027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153850"/>
                  </a:ext>
                </a:extLst>
              </a:tr>
              <a:tr h="234299">
                <a:tc>
                  <a:txBody>
                    <a:bodyPr/>
                    <a:lstStyle/>
                    <a:p>
                      <a:pPr algn="r" rtl="0" fontAlgn="ctr"/>
                      <a:r>
                        <a:rPr lang="pl-PL" sz="1100" b="1" i="0" u="none" strike="noStrike">
                          <a:solidFill>
                            <a:srgbClr val="000000"/>
                          </a:solidFill>
                          <a:effectLst/>
                          <a:latin typeface="Aptos Narrow" panose="020B0004020202020204" pitchFamily="34" charset="0"/>
                        </a:rPr>
                        <a:t>Łódzkie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129 645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137 989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144 085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972717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Podlaskie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102 394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133 206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93 592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48651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Podkarpackie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75 618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80 348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77 826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263689"/>
                  </a:ext>
                </a:extLst>
              </a:tr>
              <a:tr h="234299">
                <a:tc>
                  <a:txBody>
                    <a:bodyPr/>
                    <a:lstStyle/>
                    <a:p>
                      <a:pPr algn="r" rtl="0" fontAlgn="ctr"/>
                      <a:r>
                        <a:rPr lang="pl-PL" sz="1100" b="1" i="0" u="none" strike="noStrike">
                          <a:solidFill>
                            <a:srgbClr val="000000"/>
                          </a:solidFill>
                          <a:effectLst/>
                          <a:latin typeface="Aptos Narrow" panose="020B0004020202020204" pitchFamily="34" charset="0"/>
                        </a:rPr>
                        <a:t>Świętokrzyskie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37 447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61 967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48 190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134801"/>
                  </a:ext>
                </a:extLst>
              </a:tr>
              <a:tr h="234299">
                <a:tc>
                  <a:txBody>
                    <a:bodyPr/>
                    <a:lstStyle/>
                    <a:p>
                      <a:pPr algn="r" rtl="0" fontAlgn="ctr"/>
                      <a:r>
                        <a:rPr lang="pl-PL" sz="1100" b="1" i="0" u="none" strike="noStrike">
                          <a:solidFill>
                            <a:srgbClr val="000000"/>
                          </a:solidFill>
                          <a:effectLst/>
                          <a:latin typeface="Aptos Narrow" panose="020B0004020202020204" pitchFamily="34" charset="0"/>
                        </a:rPr>
                        <a:t>Lubuskie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10 917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11 089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13 976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226946"/>
                  </a:ext>
                </a:extLst>
              </a:tr>
              <a:tr h="234299">
                <a:tc>
                  <a:txBody>
                    <a:bodyPr/>
                    <a:lstStyle/>
                    <a:p>
                      <a:pPr algn="r" rtl="0" fontAlgn="ctr"/>
                      <a:r>
                        <a:rPr lang="pl-PL" sz="1100" b="1" i="0" u="none" strike="noStrike">
                          <a:solidFill>
                            <a:srgbClr val="000000"/>
                          </a:solidFill>
                          <a:effectLst/>
                          <a:latin typeface="Aptos Narrow" panose="020B0004020202020204" pitchFamily="34" charset="0"/>
                        </a:rPr>
                        <a:t>Opolskie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6 862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7 150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dirty="0">
                          <a:solidFill>
                            <a:srgbClr val="000000"/>
                          </a:solidFill>
                          <a:effectLst/>
                          <a:latin typeface="Aptos Narrow" panose="020B0004020202020204" pitchFamily="34" charset="0"/>
                        </a:rPr>
                        <a:t>6 295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72519"/>
                  </a:ext>
                </a:extLst>
              </a:tr>
            </a:tbl>
          </a:graphicData>
        </a:graphic>
      </p:graphicFrame>
      <p:sp>
        <p:nvSpPr>
          <p:cNvPr id="7" name="Symbol zastępczy tekstu 6">
            <a:extLst>
              <a:ext uri="{FF2B5EF4-FFF2-40B4-BE49-F238E27FC236}">
                <a16:creationId xmlns:a16="http://schemas.microsoft.com/office/drawing/2014/main" id="{0B53E879-3C02-0A5B-0185-B8D16F0FE972}"/>
              </a:ext>
            </a:extLst>
          </p:cNvPr>
          <p:cNvSpPr>
            <a:spLocks noGrp="1"/>
          </p:cNvSpPr>
          <p:nvPr>
            <p:ph type="body" sz="quarter" idx="18"/>
          </p:nvPr>
        </p:nvSpPr>
        <p:spPr>
          <a:xfrm>
            <a:off x="205241" y="1398494"/>
            <a:ext cx="7149189" cy="1511328"/>
          </a:xfrm>
        </p:spPr>
        <p:txBody>
          <a:bodyPr/>
          <a:lstStyle/>
          <a:p>
            <a:r>
              <a:rPr lang="pl-PL" sz="1200" b="0" dirty="0">
                <a:solidFill>
                  <a:schemeClr val="tx1"/>
                </a:solidFill>
              </a:rPr>
              <a:t>Liczba noclegów turystów krajowych </a:t>
            </a:r>
            <a:r>
              <a:rPr lang="pl-PL" sz="1200" b="0" dirty="0"/>
              <a:t>(</a:t>
            </a:r>
            <a:r>
              <a:rPr lang="pl-PL" sz="1200" b="0" i="0" u="none" strike="noStrike" kern="1200" spc="0" baseline="0" dirty="0"/>
              <a:t>pow. 18 roku życia</a:t>
            </a:r>
            <a:r>
              <a:rPr lang="pl-PL" sz="1200" b="0" dirty="0"/>
              <a:t>)</a:t>
            </a:r>
            <a:endParaRPr lang="pl-PL" dirty="0"/>
          </a:p>
        </p:txBody>
      </p:sp>
      <p:sp>
        <p:nvSpPr>
          <p:cNvPr id="11" name="Symbol zastępczy tekstu 5">
            <a:extLst>
              <a:ext uri="{FF2B5EF4-FFF2-40B4-BE49-F238E27FC236}">
                <a16:creationId xmlns:a16="http://schemas.microsoft.com/office/drawing/2014/main" id="{0BB57245-099B-DFBA-8C06-65F4C652ED2C}"/>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spTree>
    <p:extLst>
      <p:ext uri="{BB962C8B-B14F-4D97-AF65-F5344CB8AC3E}">
        <p14:creationId xmlns:p14="http://schemas.microsoft.com/office/powerpoint/2010/main" val="2848209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C2FB1-5C46-4B80-1CAB-D96576F0C2E5}"/>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6CB58F3-E27A-177C-2FF3-3A95CACDF976}"/>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AEFDE662-C35C-92C8-9EBA-FA409FBFF167}"/>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0D6C5DF4-EDF9-6457-0AB5-FB49D5521475}"/>
              </a:ext>
            </a:extLst>
          </p:cNvPr>
          <p:cNvSpPr>
            <a:spLocks noGrp="1"/>
          </p:cNvSpPr>
          <p:nvPr>
            <p:ph type="sldNum" sz="quarter" idx="4"/>
          </p:nvPr>
        </p:nvSpPr>
        <p:spPr/>
        <p:txBody>
          <a:bodyPr/>
          <a:lstStyle/>
          <a:p>
            <a:fld id="{6539F8D3-93EF-4BA6-97BB-6F8EB8A1A30F}" type="slidenum">
              <a:rPr lang="pl-PL" smtClean="0"/>
              <a:pPr/>
              <a:t>26</a:t>
            </a:fld>
            <a:endParaRPr lang="pl-PL" dirty="0"/>
          </a:p>
        </p:txBody>
      </p:sp>
      <p:graphicFrame>
        <p:nvGraphicFramePr>
          <p:cNvPr id="15" name="Tabela 15">
            <a:extLst>
              <a:ext uri="{FF2B5EF4-FFF2-40B4-BE49-F238E27FC236}">
                <a16:creationId xmlns:a16="http://schemas.microsoft.com/office/drawing/2014/main" id="{ECDBE2A5-54D4-70FB-9770-BBC18885C73D}"/>
              </a:ext>
            </a:extLst>
          </p:cNvPr>
          <p:cNvGraphicFramePr>
            <a:graphicFrameLocks noGrp="1"/>
          </p:cNvGraphicFramePr>
          <p:nvPr>
            <p:ph sz="quarter" idx="14"/>
            <p:extLst>
              <p:ext uri="{D42A27DB-BD31-4B8C-83A1-F6EECF244321}">
                <p14:modId xmlns:p14="http://schemas.microsoft.com/office/powerpoint/2010/main" val="2802857700"/>
              </p:ext>
            </p:extLst>
          </p:nvPr>
        </p:nvGraphicFramePr>
        <p:xfrm>
          <a:off x="337690" y="2950493"/>
          <a:ext cx="7016740" cy="4374248"/>
        </p:xfrm>
        <a:graphic>
          <a:graphicData uri="http://schemas.openxmlformats.org/drawingml/2006/table">
            <a:tbl>
              <a:tblPr firstRow="1" bandRow="1">
                <a:tableStyleId>{5C22544A-7EE6-4342-B048-85BDC9FD1C3A}</a:tableStyleId>
              </a:tblPr>
              <a:tblGrid>
                <a:gridCol w="1754185">
                  <a:extLst>
                    <a:ext uri="{9D8B030D-6E8A-4147-A177-3AD203B41FA5}">
                      <a16:colId xmlns:a16="http://schemas.microsoft.com/office/drawing/2014/main" val="872043814"/>
                    </a:ext>
                  </a:extLst>
                </a:gridCol>
                <a:gridCol w="1754185">
                  <a:extLst>
                    <a:ext uri="{9D8B030D-6E8A-4147-A177-3AD203B41FA5}">
                      <a16:colId xmlns:a16="http://schemas.microsoft.com/office/drawing/2014/main" val="4138738902"/>
                    </a:ext>
                  </a:extLst>
                </a:gridCol>
                <a:gridCol w="1754185">
                  <a:extLst>
                    <a:ext uri="{9D8B030D-6E8A-4147-A177-3AD203B41FA5}">
                      <a16:colId xmlns:a16="http://schemas.microsoft.com/office/drawing/2014/main" val="3335095942"/>
                    </a:ext>
                  </a:extLst>
                </a:gridCol>
                <a:gridCol w="1754185">
                  <a:extLst>
                    <a:ext uri="{9D8B030D-6E8A-4147-A177-3AD203B41FA5}">
                      <a16:colId xmlns:a16="http://schemas.microsoft.com/office/drawing/2014/main" val="3618823101"/>
                    </a:ext>
                  </a:extLst>
                </a:gridCol>
              </a:tblGrid>
              <a:tr h="568119">
                <a:tc gridSpan="4">
                  <a:txBody>
                    <a:bodyPr/>
                    <a:lstStyle/>
                    <a:p>
                      <a:pPr algn="l"/>
                      <a:r>
                        <a:rPr lang="pl-PL" sz="1200" b="0" dirty="0">
                          <a:solidFill>
                            <a:schemeClr val="tx1"/>
                          </a:solidFill>
                        </a:rPr>
                        <a:t>Tabela 12. Liczba noclegów turystów krajowych  w podziale na województwa pochodzenia  odwiedzających Województwo Warmińsko-Mazurskie w latach 2022-2024 (0-17 lat)</a:t>
                      </a:r>
                    </a:p>
                  </a:txBody>
                  <a:tcPr anchor="ct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pl-PL"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pl-PL"/>
                    </a:p>
                  </a:txBody>
                  <a:tcPr/>
                </a:tc>
                <a:extLst>
                  <a:ext uri="{0D108BD9-81ED-4DB2-BD59-A6C34878D82A}">
                    <a16:rowId xmlns:a16="http://schemas.microsoft.com/office/drawing/2014/main" val="324470752"/>
                  </a:ext>
                </a:extLst>
              </a:tr>
              <a:tr h="269109">
                <a:tc>
                  <a:txBody>
                    <a:bodyPr/>
                    <a:lstStyle/>
                    <a:p>
                      <a:pPr algn="l" fontAlgn="b"/>
                      <a:r>
                        <a:rPr lang="pl-PL" sz="1400" b="1" i="0" u="none" strike="noStrike" dirty="0">
                          <a:solidFill>
                            <a:srgbClr val="000000"/>
                          </a:solidFill>
                          <a:effectLst/>
                          <a:latin typeface="Calibri" panose="020F0502020204030204" pitchFamily="34" charset="0"/>
                        </a:rPr>
                        <a:t>Województwo</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l-PL" sz="1400" b="1" i="0" u="none" strike="noStrike" dirty="0">
                          <a:solidFill>
                            <a:srgbClr val="000000"/>
                          </a:solidFill>
                          <a:effectLst/>
                          <a:latin typeface="Calibri" panose="020F0502020204030204" pitchFamily="34" charset="0"/>
                        </a:rPr>
                        <a:t>2022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l-PL" sz="1400" b="1" i="0" u="none" strike="noStrike">
                          <a:solidFill>
                            <a:srgbClr val="000000"/>
                          </a:solidFill>
                          <a:effectLst/>
                          <a:latin typeface="Calibri" panose="020F0502020204030204" pitchFamily="34" charset="0"/>
                        </a:rPr>
                        <a:t>2023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pl-PL" sz="1400" b="1" i="0" u="none" strike="noStrike">
                          <a:solidFill>
                            <a:srgbClr val="000000"/>
                          </a:solidFill>
                          <a:effectLst/>
                          <a:latin typeface="Calibri" panose="020F0502020204030204" pitchFamily="34" charset="0"/>
                        </a:rPr>
                        <a:t>2024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824226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Mazowieckie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56 140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179 767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200 653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20219"/>
                  </a:ext>
                </a:extLst>
              </a:tr>
              <a:tr h="234299">
                <a:tc>
                  <a:txBody>
                    <a:bodyPr/>
                    <a:lstStyle/>
                    <a:p>
                      <a:pPr algn="r" rtl="0" fontAlgn="ctr"/>
                      <a:r>
                        <a:rPr lang="pl-PL" sz="1100" b="1" i="0" u="none" strike="noStrike">
                          <a:solidFill>
                            <a:srgbClr val="000000"/>
                          </a:solidFill>
                          <a:effectLst/>
                          <a:latin typeface="Aptos Narrow" panose="020B0004020202020204" pitchFamily="34" charset="0"/>
                        </a:rPr>
                        <a:t>Małopolskie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67 773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125 254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125 855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565374"/>
                  </a:ext>
                </a:extLst>
              </a:tr>
              <a:tr h="234299">
                <a:tc>
                  <a:txBody>
                    <a:bodyPr/>
                    <a:lstStyle/>
                    <a:p>
                      <a:pPr algn="r" rtl="0" fontAlgn="ctr"/>
                      <a:r>
                        <a:rPr lang="pl-PL" sz="1100" b="1" i="0" u="none" strike="noStrike">
                          <a:solidFill>
                            <a:srgbClr val="000000"/>
                          </a:solidFill>
                          <a:effectLst/>
                          <a:latin typeface="Aptos Narrow" panose="020B0004020202020204" pitchFamily="34" charset="0"/>
                        </a:rPr>
                        <a:t>Śląskie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53 465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88 712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90 560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3479852"/>
                  </a:ext>
                </a:extLst>
              </a:tr>
              <a:tr h="234299">
                <a:tc>
                  <a:txBody>
                    <a:bodyPr/>
                    <a:lstStyle/>
                    <a:p>
                      <a:pPr algn="r" rtl="0" fontAlgn="ctr"/>
                      <a:r>
                        <a:rPr lang="pl-PL" sz="1100" b="1" i="0" u="none" strike="noStrike">
                          <a:solidFill>
                            <a:srgbClr val="000000"/>
                          </a:solidFill>
                          <a:effectLst/>
                          <a:latin typeface="Aptos Narrow" panose="020B0004020202020204" pitchFamily="34" charset="0"/>
                        </a:rPr>
                        <a:t>Zachodniopomorskie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69 258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78 410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64 755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0059021"/>
                  </a:ext>
                </a:extLst>
              </a:tr>
              <a:tr h="234299">
                <a:tc>
                  <a:txBody>
                    <a:bodyPr/>
                    <a:lstStyle/>
                    <a:p>
                      <a:pPr algn="r" rtl="0" fontAlgn="ctr"/>
                      <a:r>
                        <a:rPr lang="pl-PL" sz="1100" b="1" i="0" u="none" strike="noStrike">
                          <a:solidFill>
                            <a:srgbClr val="000000"/>
                          </a:solidFill>
                          <a:effectLst/>
                          <a:latin typeface="Aptos Narrow" panose="020B0004020202020204" pitchFamily="34" charset="0"/>
                        </a:rPr>
                        <a:t>Wielkopolskie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51 238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59 498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57 881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05920"/>
                  </a:ext>
                </a:extLst>
              </a:tr>
              <a:tr h="234299">
                <a:tc>
                  <a:txBody>
                    <a:bodyPr/>
                    <a:lstStyle/>
                    <a:p>
                      <a:pPr algn="r" rtl="0" fontAlgn="ctr"/>
                      <a:r>
                        <a:rPr lang="pl-PL" sz="1100" b="1" i="0" u="none" strike="noStrike">
                          <a:solidFill>
                            <a:srgbClr val="000000"/>
                          </a:solidFill>
                          <a:effectLst/>
                          <a:latin typeface="Aptos Narrow" panose="020B0004020202020204" pitchFamily="34" charset="0"/>
                        </a:rPr>
                        <a:t>Lubelskie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24 757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35 290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49 281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138292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Dolnośląskie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51 782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82 650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44 244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6487133"/>
                  </a:ext>
                </a:extLst>
              </a:tr>
              <a:tr h="234299">
                <a:tc>
                  <a:txBody>
                    <a:bodyPr/>
                    <a:lstStyle/>
                    <a:p>
                      <a:pPr algn="r" rtl="0" fontAlgn="ctr"/>
                      <a:r>
                        <a:rPr lang="pl-PL" sz="1100" b="1" i="0" u="none" strike="noStrike">
                          <a:solidFill>
                            <a:srgbClr val="000000"/>
                          </a:solidFill>
                          <a:effectLst/>
                          <a:latin typeface="Aptos Narrow" panose="020B0004020202020204" pitchFamily="34" charset="0"/>
                        </a:rPr>
                        <a:t>Pomorskie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36 259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25 957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38 660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069374"/>
                  </a:ext>
                </a:extLst>
              </a:tr>
              <a:tr h="256834">
                <a:tc>
                  <a:txBody>
                    <a:bodyPr/>
                    <a:lstStyle/>
                    <a:p>
                      <a:pPr algn="r" rtl="0" fontAlgn="ctr"/>
                      <a:r>
                        <a:rPr lang="pl-PL" sz="1100" b="1" i="0" u="none" strike="noStrike">
                          <a:solidFill>
                            <a:srgbClr val="000000"/>
                          </a:solidFill>
                          <a:effectLst/>
                          <a:latin typeface="Aptos Narrow" panose="020B0004020202020204" pitchFamily="34" charset="0"/>
                        </a:rPr>
                        <a:t>Kujawsko-Pomorskie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22 703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20 200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31 890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153850"/>
                  </a:ext>
                </a:extLst>
              </a:tr>
              <a:tr h="234299">
                <a:tc>
                  <a:txBody>
                    <a:bodyPr/>
                    <a:lstStyle/>
                    <a:p>
                      <a:pPr algn="r" rtl="0" fontAlgn="ctr"/>
                      <a:r>
                        <a:rPr lang="pl-PL" sz="1100" b="1" i="0" u="none" strike="noStrike">
                          <a:solidFill>
                            <a:srgbClr val="000000"/>
                          </a:solidFill>
                          <a:effectLst/>
                          <a:latin typeface="Aptos Narrow" panose="020B0004020202020204" pitchFamily="34" charset="0"/>
                        </a:rPr>
                        <a:t>Łódzkie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23 662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15 218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21 259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972717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Podlaskie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21 417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17 581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14 149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486517"/>
                  </a:ext>
                </a:extLst>
              </a:tr>
              <a:tr h="234299">
                <a:tc>
                  <a:txBody>
                    <a:bodyPr/>
                    <a:lstStyle/>
                    <a:p>
                      <a:pPr algn="r" rtl="0" fontAlgn="ctr"/>
                      <a:r>
                        <a:rPr lang="pl-PL" sz="1100" b="1" i="0" u="none" strike="noStrike">
                          <a:solidFill>
                            <a:srgbClr val="000000"/>
                          </a:solidFill>
                          <a:effectLst/>
                          <a:latin typeface="Aptos Narrow" panose="020B0004020202020204" pitchFamily="34" charset="0"/>
                        </a:rPr>
                        <a:t>Podkarpackie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14 066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10 903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11 448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263689"/>
                  </a:ext>
                </a:extLst>
              </a:tr>
              <a:tr h="234299">
                <a:tc>
                  <a:txBody>
                    <a:bodyPr/>
                    <a:lstStyle/>
                    <a:p>
                      <a:pPr algn="r" rtl="0" fontAlgn="ctr"/>
                      <a:r>
                        <a:rPr lang="pl-PL" sz="1100" b="1" i="0" u="none" strike="noStrike">
                          <a:solidFill>
                            <a:srgbClr val="000000"/>
                          </a:solidFill>
                          <a:effectLst/>
                          <a:latin typeface="Aptos Narrow" panose="020B0004020202020204" pitchFamily="34" charset="0"/>
                        </a:rPr>
                        <a:t>Świętokrzyskie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7 795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7 058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8 059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134801"/>
                  </a:ext>
                </a:extLst>
              </a:tr>
              <a:tr h="234299">
                <a:tc>
                  <a:txBody>
                    <a:bodyPr/>
                    <a:lstStyle/>
                    <a:p>
                      <a:pPr algn="r" rtl="0" fontAlgn="ctr"/>
                      <a:r>
                        <a:rPr lang="pl-PL" sz="1100" b="1" i="0" u="none" strike="noStrike">
                          <a:solidFill>
                            <a:srgbClr val="000000"/>
                          </a:solidFill>
                          <a:effectLst/>
                          <a:latin typeface="Aptos Narrow" panose="020B0004020202020204" pitchFamily="34" charset="0"/>
                        </a:rPr>
                        <a:t>Lubuskie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1 321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1 192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3 162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0226946"/>
                  </a:ext>
                </a:extLst>
              </a:tr>
              <a:tr h="234299">
                <a:tc>
                  <a:txBody>
                    <a:bodyPr/>
                    <a:lstStyle/>
                    <a:p>
                      <a:pPr algn="r" rtl="0" fontAlgn="ctr"/>
                      <a:r>
                        <a:rPr lang="pl-PL" sz="1100" b="1" i="0" u="none" strike="noStrike">
                          <a:solidFill>
                            <a:srgbClr val="000000"/>
                          </a:solidFill>
                          <a:effectLst/>
                          <a:latin typeface="Aptos Narrow" panose="020B0004020202020204" pitchFamily="34" charset="0"/>
                        </a:rPr>
                        <a:t>Opolskie</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1 269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a:solidFill>
                            <a:srgbClr val="000000"/>
                          </a:solidFill>
                          <a:effectLst/>
                          <a:latin typeface="Aptos Narrow" panose="020B0004020202020204" pitchFamily="34" charset="0"/>
                        </a:rPr>
                        <a:t>1 064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100" b="0" i="0" u="none" strike="noStrike" dirty="0">
                          <a:solidFill>
                            <a:srgbClr val="000000"/>
                          </a:solidFill>
                          <a:effectLst/>
                          <a:latin typeface="Aptos Narrow" panose="020B0004020202020204" pitchFamily="34" charset="0"/>
                        </a:rPr>
                        <a:t>738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72519"/>
                  </a:ext>
                </a:extLst>
              </a:tr>
            </a:tbl>
          </a:graphicData>
        </a:graphic>
      </p:graphicFrame>
      <p:sp>
        <p:nvSpPr>
          <p:cNvPr id="7" name="Symbol zastępczy tekstu 6">
            <a:extLst>
              <a:ext uri="{FF2B5EF4-FFF2-40B4-BE49-F238E27FC236}">
                <a16:creationId xmlns:a16="http://schemas.microsoft.com/office/drawing/2014/main" id="{117F4AF7-7B7D-FD0A-126E-A70798B50395}"/>
              </a:ext>
            </a:extLst>
          </p:cNvPr>
          <p:cNvSpPr>
            <a:spLocks noGrp="1"/>
          </p:cNvSpPr>
          <p:nvPr>
            <p:ph type="body" sz="quarter" idx="18"/>
          </p:nvPr>
        </p:nvSpPr>
        <p:spPr>
          <a:xfrm>
            <a:off x="205241" y="1398494"/>
            <a:ext cx="7149189" cy="1511328"/>
          </a:xfrm>
        </p:spPr>
        <p:txBody>
          <a:bodyPr/>
          <a:lstStyle/>
          <a:p>
            <a:r>
              <a:rPr lang="pl-PL" sz="1200" b="0" dirty="0">
                <a:solidFill>
                  <a:schemeClr val="tx1"/>
                </a:solidFill>
              </a:rPr>
              <a:t>Liczba noclegów turystów krajowych (0-17 lat)</a:t>
            </a:r>
            <a:endParaRPr lang="pl-PL" dirty="0"/>
          </a:p>
        </p:txBody>
      </p:sp>
      <p:sp>
        <p:nvSpPr>
          <p:cNvPr id="11" name="Symbol zastępczy tekstu 5">
            <a:extLst>
              <a:ext uri="{FF2B5EF4-FFF2-40B4-BE49-F238E27FC236}">
                <a16:creationId xmlns:a16="http://schemas.microsoft.com/office/drawing/2014/main" id="{6F16B842-9668-BC03-7A68-09E4D08A25FE}"/>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spTree>
    <p:extLst>
      <p:ext uri="{BB962C8B-B14F-4D97-AF65-F5344CB8AC3E}">
        <p14:creationId xmlns:p14="http://schemas.microsoft.com/office/powerpoint/2010/main" val="126687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D2D27-8F0E-58BF-CEB0-92FC9F10C72F}"/>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A319822-4493-D47E-33B1-01D3763B9B12}"/>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53334787-5859-C454-2C69-0CD988B99FB0}"/>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DBAE9385-F4B6-D4E9-A3DB-7E3877BA2ED5}"/>
              </a:ext>
            </a:extLst>
          </p:cNvPr>
          <p:cNvSpPr>
            <a:spLocks noGrp="1"/>
          </p:cNvSpPr>
          <p:nvPr>
            <p:ph type="sldNum" sz="quarter" idx="4"/>
          </p:nvPr>
        </p:nvSpPr>
        <p:spPr/>
        <p:txBody>
          <a:bodyPr/>
          <a:lstStyle/>
          <a:p>
            <a:fld id="{6539F8D3-93EF-4BA6-97BB-6F8EB8A1A30F}" type="slidenum">
              <a:rPr lang="pl-PL" smtClean="0"/>
              <a:pPr/>
              <a:t>27</a:t>
            </a:fld>
            <a:endParaRPr lang="pl-PL" dirty="0"/>
          </a:p>
        </p:txBody>
      </p:sp>
      <p:sp>
        <p:nvSpPr>
          <p:cNvPr id="9" name="Symbol zastępczy tekstu 8">
            <a:extLst>
              <a:ext uri="{FF2B5EF4-FFF2-40B4-BE49-F238E27FC236}">
                <a16:creationId xmlns:a16="http://schemas.microsoft.com/office/drawing/2014/main" id="{3E523FDD-4CDE-8D7F-1740-8B4F793B8F8D}"/>
              </a:ext>
            </a:extLst>
          </p:cNvPr>
          <p:cNvSpPr>
            <a:spLocks noGrp="1"/>
          </p:cNvSpPr>
          <p:nvPr>
            <p:ph type="body" sz="quarter" idx="18"/>
          </p:nvPr>
        </p:nvSpPr>
        <p:spPr>
          <a:xfrm>
            <a:off x="205240" y="1671833"/>
            <a:ext cx="7149189" cy="1190240"/>
          </a:xfrm>
        </p:spPr>
        <p:txBody>
          <a:bodyPr/>
          <a:lstStyle/>
          <a:p>
            <a:r>
              <a:rPr lang="pl-PL" dirty="0"/>
              <a:t>Średnia długość pobytu</a:t>
            </a:r>
          </a:p>
          <a:p>
            <a:endParaRPr lang="pl-PL" dirty="0"/>
          </a:p>
        </p:txBody>
      </p:sp>
      <p:graphicFrame>
        <p:nvGraphicFramePr>
          <p:cNvPr id="12" name="Tabela 10">
            <a:extLst>
              <a:ext uri="{FF2B5EF4-FFF2-40B4-BE49-F238E27FC236}">
                <a16:creationId xmlns:a16="http://schemas.microsoft.com/office/drawing/2014/main" id="{5F1446CE-7FB7-A893-755D-2CEBA062207D}"/>
              </a:ext>
            </a:extLst>
          </p:cNvPr>
          <p:cNvGraphicFramePr>
            <a:graphicFrameLocks noGrp="1"/>
          </p:cNvGraphicFramePr>
          <p:nvPr>
            <p:ph sz="quarter" idx="14"/>
            <p:extLst>
              <p:ext uri="{D42A27DB-BD31-4B8C-83A1-F6EECF244321}">
                <p14:modId xmlns:p14="http://schemas.microsoft.com/office/powerpoint/2010/main" val="2305499235"/>
              </p:ext>
            </p:extLst>
          </p:nvPr>
        </p:nvGraphicFramePr>
        <p:xfrm>
          <a:off x="292740" y="6951685"/>
          <a:ext cx="7149189" cy="3088280"/>
        </p:xfrm>
        <a:graphic>
          <a:graphicData uri="http://schemas.openxmlformats.org/drawingml/2006/table">
            <a:tbl>
              <a:tblPr firstRow="1" bandRow="1">
                <a:tableStyleId>{5C22544A-7EE6-4342-B048-85BDC9FD1C3A}</a:tableStyleId>
              </a:tblPr>
              <a:tblGrid>
                <a:gridCol w="2125324">
                  <a:extLst>
                    <a:ext uri="{9D8B030D-6E8A-4147-A177-3AD203B41FA5}">
                      <a16:colId xmlns:a16="http://schemas.microsoft.com/office/drawing/2014/main" val="2555091480"/>
                    </a:ext>
                  </a:extLst>
                </a:gridCol>
                <a:gridCol w="1444616">
                  <a:extLst>
                    <a:ext uri="{9D8B030D-6E8A-4147-A177-3AD203B41FA5}">
                      <a16:colId xmlns:a16="http://schemas.microsoft.com/office/drawing/2014/main" val="2955546666"/>
                    </a:ext>
                  </a:extLst>
                </a:gridCol>
                <a:gridCol w="1444616">
                  <a:extLst>
                    <a:ext uri="{9D8B030D-6E8A-4147-A177-3AD203B41FA5}">
                      <a16:colId xmlns:a16="http://schemas.microsoft.com/office/drawing/2014/main" val="3553622520"/>
                    </a:ext>
                  </a:extLst>
                </a:gridCol>
                <a:gridCol w="2134633">
                  <a:extLst>
                    <a:ext uri="{9D8B030D-6E8A-4147-A177-3AD203B41FA5}">
                      <a16:colId xmlns:a16="http://schemas.microsoft.com/office/drawing/2014/main" val="1372165333"/>
                    </a:ext>
                  </a:extLst>
                </a:gridCol>
              </a:tblGrid>
              <a:tr h="0">
                <a:tc gridSpan="4">
                  <a:txBody>
                    <a:bodyPr/>
                    <a:lstStyle/>
                    <a:p>
                      <a:r>
                        <a:rPr lang="pl-PL" sz="1600" b="0" dirty="0">
                          <a:solidFill>
                            <a:schemeClr val="tx1"/>
                          </a:solidFill>
                        </a:rPr>
                        <a:t>Tabela 14. Średnia długość pobytu  w Województwie Warmińsko-Mazurskim 2022-2024 (0-17lat)</a:t>
                      </a:r>
                    </a:p>
                  </a:txBody>
                  <a:tcPr>
                    <a:noFill/>
                  </a:tcPr>
                </a:tc>
                <a:tc hMerge="1">
                  <a:txBody>
                    <a:bodyPr/>
                    <a:lstStyle/>
                    <a:p>
                      <a:endParaRPr lang="pl-PL" dirty="0"/>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3036232771"/>
                  </a:ext>
                </a:extLst>
              </a:tr>
              <a:tr h="466664">
                <a:tc>
                  <a:txBody>
                    <a:bodyPr/>
                    <a:lstStyle/>
                    <a:p>
                      <a:endParaRPr lang="pl-PL"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223120"/>
                  </a:ext>
                </a:extLst>
              </a:tr>
              <a:tr h="474178">
                <a:tc>
                  <a:txBody>
                    <a:bodyPr/>
                    <a:lstStyle/>
                    <a:p>
                      <a:pPr algn="l" rtl="0" fontAlgn="ctr"/>
                      <a:r>
                        <a:rPr lang="pl-PL" sz="1120" b="0" i="0" u="none" strike="noStrike" dirty="0">
                          <a:solidFill>
                            <a:srgbClr val="333333"/>
                          </a:solidFill>
                          <a:effectLst/>
                          <a:latin typeface="Calibri" panose="020F0502020204030204" pitchFamily="34" charset="0"/>
                        </a:rPr>
                        <a:t> Średnia długość pobytu Turyści zagraniczni bez  Ukrainy </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dirty="0">
                          <a:solidFill>
                            <a:srgbClr val="000000"/>
                          </a:solidFill>
                          <a:effectLst/>
                          <a:latin typeface="+mn-lt"/>
                        </a:rPr>
                        <a:t>     2,01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1,64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1,45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4593869"/>
                  </a:ext>
                </a:extLst>
              </a:tr>
              <a:tr h="421743">
                <a:tc>
                  <a:txBody>
                    <a:bodyPr/>
                    <a:lstStyle/>
                    <a:p>
                      <a:pPr algn="l" rtl="0" fontAlgn="ctr"/>
                      <a:r>
                        <a:rPr lang="pl-PL" sz="1120" b="0" i="0" u="none" strike="noStrike" dirty="0">
                          <a:solidFill>
                            <a:srgbClr val="333333"/>
                          </a:solidFill>
                          <a:effectLst/>
                          <a:latin typeface="Calibri" panose="020F0502020204030204" pitchFamily="34" charset="0"/>
                        </a:rPr>
                        <a:t> Średnia długość pobytu Turyści zagraniczni Ukraina </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1,58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dirty="0">
                          <a:solidFill>
                            <a:srgbClr val="000000"/>
                          </a:solidFill>
                          <a:effectLst/>
                          <a:latin typeface="+mn-lt"/>
                        </a:rPr>
                        <a:t>     2,10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dirty="0">
                          <a:solidFill>
                            <a:srgbClr val="000000"/>
                          </a:solidFill>
                          <a:effectLst/>
                          <a:latin typeface="+mn-lt"/>
                        </a:rPr>
                        <a:t>      2,45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870350"/>
                  </a:ext>
                </a:extLst>
              </a:tr>
              <a:tr h="421743">
                <a:tc>
                  <a:txBody>
                    <a:bodyPr/>
                    <a:lstStyle/>
                    <a:p>
                      <a:pPr algn="l" rtl="0" fontAlgn="ctr"/>
                      <a:r>
                        <a:rPr lang="pl-PL" sz="1120" b="0" i="0" u="none" strike="noStrike" dirty="0">
                          <a:solidFill>
                            <a:srgbClr val="333333"/>
                          </a:solidFill>
                          <a:effectLst/>
                          <a:latin typeface="Calibri" panose="020F0502020204030204" pitchFamily="34" charset="0"/>
                        </a:rPr>
                        <a:t> </a:t>
                      </a:r>
                      <a:r>
                        <a:rPr lang="pl-PL" sz="1120" b="0" i="0" u="none" strike="noStrike">
                          <a:solidFill>
                            <a:srgbClr val="333333"/>
                          </a:solidFill>
                          <a:effectLst/>
                          <a:latin typeface="Calibri" panose="020F0502020204030204" pitchFamily="34" charset="0"/>
                        </a:rPr>
                        <a:t>Średnia długość </a:t>
                      </a:r>
                      <a:r>
                        <a:rPr lang="pl-PL" sz="1120" b="0" i="0" u="none" strike="noStrike" dirty="0">
                          <a:solidFill>
                            <a:srgbClr val="333333"/>
                          </a:solidFill>
                          <a:effectLst/>
                          <a:latin typeface="Calibri" panose="020F0502020204030204" pitchFamily="34" charset="0"/>
                        </a:rPr>
                        <a:t>pobytu  Turyści krajowi </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2,13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1,95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dirty="0">
                          <a:solidFill>
                            <a:srgbClr val="000000"/>
                          </a:solidFill>
                          <a:effectLst/>
                          <a:latin typeface="+mn-lt"/>
                        </a:rPr>
                        <a:t>      2,11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0445780"/>
                  </a:ext>
                </a:extLst>
              </a:tr>
              <a:tr h="362416">
                <a:tc>
                  <a:txBody>
                    <a:bodyPr/>
                    <a:lstStyle/>
                    <a:p>
                      <a:pPr algn="l" rtl="0" fontAlgn="ctr"/>
                      <a:r>
                        <a:rPr lang="pl-PL" sz="1120" b="0" i="0" u="none" strike="noStrike" dirty="0">
                          <a:solidFill>
                            <a:srgbClr val="333333"/>
                          </a:solidFill>
                          <a:effectLst/>
                          <a:latin typeface="Calibri" panose="020F0502020204030204" pitchFamily="34" charset="0"/>
                        </a:rPr>
                        <a:t> Średnia długość pobytu  Turyści regionalni </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2,19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2,72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dirty="0">
                          <a:solidFill>
                            <a:srgbClr val="000000"/>
                          </a:solidFill>
                          <a:effectLst/>
                          <a:latin typeface="+mn-lt"/>
                        </a:rPr>
                        <a:t>      2,13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741073"/>
                  </a:ext>
                </a:extLst>
              </a:tr>
              <a:tr h="362416">
                <a:tc>
                  <a:txBody>
                    <a:bodyPr/>
                    <a:lstStyle/>
                    <a:p>
                      <a:pPr algn="l" rtl="0" fontAlgn="ctr"/>
                      <a:r>
                        <a:rPr lang="pl-PL" sz="1120" b="1" i="0" u="none" strike="noStrike" dirty="0">
                          <a:solidFill>
                            <a:srgbClr val="333333"/>
                          </a:solidFill>
                          <a:effectLst/>
                          <a:latin typeface="Calibri" panose="020F0502020204030204" pitchFamily="34" charset="0"/>
                        </a:rPr>
                        <a:t> Łącznie </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800" b="0" i="0" u="none" strike="noStrike">
                          <a:solidFill>
                            <a:srgbClr val="000000"/>
                          </a:solidFill>
                          <a:effectLst/>
                          <a:latin typeface="+mn-lt"/>
                        </a:rPr>
                        <a:t>     2,13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800" b="0" i="0" u="none" strike="noStrike">
                          <a:solidFill>
                            <a:srgbClr val="000000"/>
                          </a:solidFill>
                          <a:effectLst/>
                          <a:latin typeface="+mn-lt"/>
                        </a:rPr>
                        <a:t>     1,99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800" b="0" i="0" u="none" strike="noStrike" dirty="0">
                          <a:solidFill>
                            <a:srgbClr val="000000"/>
                          </a:solidFill>
                          <a:effectLst/>
                          <a:latin typeface="+mn-lt"/>
                        </a:rPr>
                        <a:t>      2,07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45513070"/>
                  </a:ext>
                </a:extLst>
              </a:tr>
            </a:tbl>
          </a:graphicData>
        </a:graphic>
      </p:graphicFrame>
      <p:sp>
        <p:nvSpPr>
          <p:cNvPr id="17" name="Symbol zastępczy tekstu 5">
            <a:extLst>
              <a:ext uri="{FF2B5EF4-FFF2-40B4-BE49-F238E27FC236}">
                <a16:creationId xmlns:a16="http://schemas.microsoft.com/office/drawing/2014/main" id="{EB989B97-7C23-7919-CA7F-E85953CABDDC}"/>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graphicFrame>
        <p:nvGraphicFramePr>
          <p:cNvPr id="5" name="Tabela 10">
            <a:extLst>
              <a:ext uri="{FF2B5EF4-FFF2-40B4-BE49-F238E27FC236}">
                <a16:creationId xmlns:a16="http://schemas.microsoft.com/office/drawing/2014/main" id="{73499020-8BC6-CE12-E437-9EF3F0E2F2C4}"/>
              </a:ext>
            </a:extLst>
          </p:cNvPr>
          <p:cNvGraphicFramePr>
            <a:graphicFrameLocks/>
          </p:cNvGraphicFramePr>
          <p:nvPr>
            <p:extLst>
              <p:ext uri="{D42A27DB-BD31-4B8C-83A1-F6EECF244321}">
                <p14:modId xmlns:p14="http://schemas.microsoft.com/office/powerpoint/2010/main" val="3243286781"/>
              </p:ext>
            </p:extLst>
          </p:nvPr>
        </p:nvGraphicFramePr>
        <p:xfrm>
          <a:off x="282388" y="3199449"/>
          <a:ext cx="7159540" cy="3070455"/>
        </p:xfrm>
        <a:graphic>
          <a:graphicData uri="http://schemas.openxmlformats.org/drawingml/2006/table">
            <a:tbl>
              <a:tblPr firstRow="1" bandRow="1">
                <a:tableStyleId>{5C22544A-7EE6-4342-B048-85BDC9FD1C3A}</a:tableStyleId>
              </a:tblPr>
              <a:tblGrid>
                <a:gridCol w="2135675">
                  <a:extLst>
                    <a:ext uri="{9D8B030D-6E8A-4147-A177-3AD203B41FA5}">
                      <a16:colId xmlns:a16="http://schemas.microsoft.com/office/drawing/2014/main" val="2555091480"/>
                    </a:ext>
                  </a:extLst>
                </a:gridCol>
                <a:gridCol w="1444616">
                  <a:extLst>
                    <a:ext uri="{9D8B030D-6E8A-4147-A177-3AD203B41FA5}">
                      <a16:colId xmlns:a16="http://schemas.microsoft.com/office/drawing/2014/main" val="2955546666"/>
                    </a:ext>
                  </a:extLst>
                </a:gridCol>
                <a:gridCol w="1444616">
                  <a:extLst>
                    <a:ext uri="{9D8B030D-6E8A-4147-A177-3AD203B41FA5}">
                      <a16:colId xmlns:a16="http://schemas.microsoft.com/office/drawing/2014/main" val="3553622520"/>
                    </a:ext>
                  </a:extLst>
                </a:gridCol>
                <a:gridCol w="2134633">
                  <a:extLst>
                    <a:ext uri="{9D8B030D-6E8A-4147-A177-3AD203B41FA5}">
                      <a16:colId xmlns:a16="http://schemas.microsoft.com/office/drawing/2014/main" val="1372165333"/>
                    </a:ext>
                  </a:extLst>
                </a:gridCol>
              </a:tblGrid>
              <a:tr h="0">
                <a:tc gridSpan="4">
                  <a:txBody>
                    <a:bodyPr/>
                    <a:lstStyle/>
                    <a:p>
                      <a:r>
                        <a:rPr lang="pl-PL" sz="1600" b="0" dirty="0">
                          <a:solidFill>
                            <a:schemeClr val="tx1"/>
                          </a:solidFill>
                        </a:rPr>
                        <a:t>Tabela 13. Średnia długość pobytu w Województwie Warmińsko-Mazurskim 2022-2024 (pow. 18 roku życia)</a:t>
                      </a:r>
                    </a:p>
                  </a:txBody>
                  <a:tcPr>
                    <a:noFill/>
                  </a:tcPr>
                </a:tc>
                <a:tc hMerge="1">
                  <a:txBody>
                    <a:bodyPr/>
                    <a:lstStyle/>
                    <a:p>
                      <a:endParaRPr lang="pl-PL" dirty="0"/>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3036232771"/>
                  </a:ext>
                </a:extLst>
              </a:tr>
              <a:tr h="466664">
                <a:tc>
                  <a:txBody>
                    <a:bodyPr/>
                    <a:lstStyle/>
                    <a:p>
                      <a:endParaRPr lang="pl-PL"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pl-PL" dirty="0"/>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1223120"/>
                  </a:ext>
                </a:extLst>
              </a:tr>
              <a:tr h="421743">
                <a:tc>
                  <a:txBody>
                    <a:bodyPr/>
                    <a:lstStyle/>
                    <a:p>
                      <a:pPr algn="l" rtl="0" fontAlgn="ctr"/>
                      <a:r>
                        <a:rPr lang="pl-PL" sz="1120" b="0" i="0" u="none" strike="noStrike" dirty="0">
                          <a:solidFill>
                            <a:srgbClr val="333333"/>
                          </a:solidFill>
                          <a:effectLst/>
                          <a:latin typeface="Calibri" panose="020F0502020204030204" pitchFamily="34" charset="0"/>
                        </a:rPr>
                        <a:t> Średnia długość pobytu Turyści zagraniczni bez  Ukrainy </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dirty="0">
                          <a:solidFill>
                            <a:srgbClr val="000000"/>
                          </a:solidFill>
                          <a:effectLst/>
                          <a:latin typeface="+mn-lt"/>
                        </a:rPr>
                        <a:t>     1,72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1,61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1,48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4593869"/>
                  </a:ext>
                </a:extLst>
              </a:tr>
              <a:tr h="456353">
                <a:tc>
                  <a:txBody>
                    <a:bodyPr/>
                    <a:lstStyle/>
                    <a:p>
                      <a:pPr algn="l" rtl="0" fontAlgn="ctr"/>
                      <a:r>
                        <a:rPr lang="pl-PL" sz="1120" b="0" i="0" u="none" strike="noStrike" dirty="0">
                          <a:solidFill>
                            <a:srgbClr val="333333"/>
                          </a:solidFill>
                          <a:effectLst/>
                          <a:latin typeface="Calibri" panose="020F0502020204030204" pitchFamily="34" charset="0"/>
                        </a:rPr>
                        <a:t> Średnia długość pobytu Turyści zagraniczni Ukraina </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2,38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dirty="0">
                          <a:solidFill>
                            <a:srgbClr val="000000"/>
                          </a:solidFill>
                          <a:effectLst/>
                          <a:latin typeface="+mn-lt"/>
                        </a:rPr>
                        <a:t>   1,87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1,84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870350"/>
                  </a:ext>
                </a:extLst>
              </a:tr>
              <a:tr h="421743">
                <a:tc>
                  <a:txBody>
                    <a:bodyPr/>
                    <a:lstStyle/>
                    <a:p>
                      <a:pPr algn="l" rtl="0" fontAlgn="ctr"/>
                      <a:r>
                        <a:rPr lang="pl-PL" sz="1120" b="0" i="0" u="none" strike="noStrike" dirty="0">
                          <a:solidFill>
                            <a:srgbClr val="333333"/>
                          </a:solidFill>
                          <a:effectLst/>
                          <a:latin typeface="Calibri" panose="020F0502020204030204" pitchFamily="34" charset="0"/>
                        </a:rPr>
                        <a:t> </a:t>
                      </a:r>
                      <a:r>
                        <a:rPr lang="pl-PL" sz="1120" b="0" i="0" u="none" strike="noStrike">
                          <a:solidFill>
                            <a:srgbClr val="333333"/>
                          </a:solidFill>
                          <a:effectLst/>
                          <a:latin typeface="Calibri" panose="020F0502020204030204" pitchFamily="34" charset="0"/>
                        </a:rPr>
                        <a:t>Średnia długość </a:t>
                      </a:r>
                      <a:r>
                        <a:rPr lang="pl-PL" sz="1120" b="0" i="0" u="none" strike="noStrike" dirty="0">
                          <a:solidFill>
                            <a:srgbClr val="333333"/>
                          </a:solidFill>
                          <a:effectLst/>
                          <a:latin typeface="Calibri" panose="020F0502020204030204" pitchFamily="34" charset="0"/>
                        </a:rPr>
                        <a:t>pobytu  Turyści krajowi </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1,64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dirty="0">
                          <a:solidFill>
                            <a:srgbClr val="000000"/>
                          </a:solidFill>
                          <a:effectLst/>
                          <a:latin typeface="+mn-lt"/>
                        </a:rPr>
                        <a:t>   2,09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dirty="0">
                          <a:solidFill>
                            <a:srgbClr val="000000"/>
                          </a:solidFill>
                          <a:effectLst/>
                          <a:latin typeface="+mn-lt"/>
                        </a:rPr>
                        <a:t>     1,80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0445780"/>
                  </a:ext>
                </a:extLst>
              </a:tr>
              <a:tr h="362416">
                <a:tc>
                  <a:txBody>
                    <a:bodyPr/>
                    <a:lstStyle/>
                    <a:p>
                      <a:pPr algn="l" rtl="0" fontAlgn="ctr"/>
                      <a:r>
                        <a:rPr lang="pl-PL" sz="1120" b="0" i="0" u="none" strike="noStrike" dirty="0">
                          <a:solidFill>
                            <a:srgbClr val="333333"/>
                          </a:solidFill>
                          <a:effectLst/>
                          <a:latin typeface="Calibri" panose="020F0502020204030204" pitchFamily="34" charset="0"/>
                        </a:rPr>
                        <a:t> Średnia długość pobytu  Turyści regionalni </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1,78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a:solidFill>
                            <a:srgbClr val="000000"/>
                          </a:solidFill>
                          <a:effectLst/>
                          <a:latin typeface="+mn-lt"/>
                        </a:rPr>
                        <a:t>   1,67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pl-PL" sz="1800" b="0" i="0" u="none" strike="noStrike" dirty="0">
                          <a:solidFill>
                            <a:srgbClr val="000000"/>
                          </a:solidFill>
                          <a:effectLst/>
                          <a:latin typeface="+mn-lt"/>
                        </a:rPr>
                        <a:t>     1,64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1741073"/>
                  </a:ext>
                </a:extLst>
              </a:tr>
              <a:tr h="362416">
                <a:tc>
                  <a:txBody>
                    <a:bodyPr/>
                    <a:lstStyle/>
                    <a:p>
                      <a:pPr algn="l" rtl="0" fontAlgn="ctr"/>
                      <a:r>
                        <a:rPr lang="pl-PL" sz="1120" b="1" i="0" u="none" strike="noStrike" dirty="0">
                          <a:solidFill>
                            <a:srgbClr val="333333"/>
                          </a:solidFill>
                          <a:effectLst/>
                          <a:latin typeface="Calibri" panose="020F0502020204030204" pitchFamily="34" charset="0"/>
                        </a:rPr>
                        <a:t> Łącznie </a:t>
                      </a:r>
                    </a:p>
                  </a:txBody>
                  <a:tcPr marL="857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800" b="0" i="0" u="none" strike="noStrike">
                          <a:solidFill>
                            <a:srgbClr val="000000"/>
                          </a:solidFill>
                          <a:effectLst/>
                          <a:latin typeface="+mn-lt"/>
                        </a:rPr>
                        <a:t>     1,67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800" b="0" i="0" u="none" strike="noStrike">
                          <a:solidFill>
                            <a:srgbClr val="000000"/>
                          </a:solidFill>
                          <a:effectLst/>
                          <a:latin typeface="+mn-lt"/>
                        </a:rPr>
                        <a:t>   2,02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rtl="0" fontAlgn="b"/>
                      <a:r>
                        <a:rPr lang="pl-PL" sz="1800" b="0" i="0" u="none" strike="noStrike" dirty="0">
                          <a:solidFill>
                            <a:srgbClr val="000000"/>
                          </a:solidFill>
                          <a:effectLst/>
                          <a:latin typeface="+mn-lt"/>
                        </a:rPr>
                        <a:t>     1,76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45513070"/>
                  </a:ext>
                </a:extLst>
              </a:tr>
            </a:tbl>
          </a:graphicData>
        </a:graphic>
      </p:graphicFrame>
    </p:spTree>
    <p:extLst>
      <p:ext uri="{BB962C8B-B14F-4D97-AF65-F5344CB8AC3E}">
        <p14:creationId xmlns:p14="http://schemas.microsoft.com/office/powerpoint/2010/main" val="2190088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0675B29-4D98-48D9-B3A9-0AC8C0DD8926}"/>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D6540E12-C2FC-4085-8ED2-4F31912BD53F}"/>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61A9116D-00CC-4FEF-A0AB-ABE215F1DEBD}"/>
              </a:ext>
            </a:extLst>
          </p:cNvPr>
          <p:cNvSpPr>
            <a:spLocks noGrp="1"/>
          </p:cNvSpPr>
          <p:nvPr>
            <p:ph type="sldNum" sz="quarter" idx="4"/>
          </p:nvPr>
        </p:nvSpPr>
        <p:spPr/>
        <p:txBody>
          <a:bodyPr/>
          <a:lstStyle/>
          <a:p>
            <a:fld id="{6539F8D3-93EF-4BA6-97BB-6F8EB8A1A30F}" type="slidenum">
              <a:rPr lang="pl-PL" smtClean="0"/>
              <a:pPr/>
              <a:t>28</a:t>
            </a:fld>
            <a:endParaRPr lang="pl-PL" dirty="0"/>
          </a:p>
        </p:txBody>
      </p:sp>
      <p:sp>
        <p:nvSpPr>
          <p:cNvPr id="5" name="Symbol zastępczy tekstu 4">
            <a:extLst>
              <a:ext uri="{FF2B5EF4-FFF2-40B4-BE49-F238E27FC236}">
                <a16:creationId xmlns:a16="http://schemas.microsoft.com/office/drawing/2014/main" id="{D3A27F64-552A-45A4-B08A-598FA4FD74E7}"/>
              </a:ext>
            </a:extLst>
          </p:cNvPr>
          <p:cNvSpPr>
            <a:spLocks noGrp="1"/>
          </p:cNvSpPr>
          <p:nvPr>
            <p:ph type="body" sz="quarter" idx="13"/>
          </p:nvPr>
        </p:nvSpPr>
        <p:spPr/>
        <p:txBody>
          <a:bodyPr/>
          <a:lstStyle/>
          <a:p>
            <a:r>
              <a:rPr lang="pl-PL" dirty="0"/>
              <a:t>Co-</a:t>
            </a:r>
            <a:r>
              <a:rPr lang="pl-PL" dirty="0" err="1"/>
              <a:t>Founder</a:t>
            </a:r>
            <a:endParaRPr lang="pl-PL" dirty="0"/>
          </a:p>
        </p:txBody>
      </p:sp>
      <p:sp>
        <p:nvSpPr>
          <p:cNvPr id="6" name="Symbol zastępczy tekstu 5">
            <a:extLst>
              <a:ext uri="{FF2B5EF4-FFF2-40B4-BE49-F238E27FC236}">
                <a16:creationId xmlns:a16="http://schemas.microsoft.com/office/drawing/2014/main" id="{C4B20C56-1B67-49DF-91FF-7D372746434E}"/>
              </a:ext>
            </a:extLst>
          </p:cNvPr>
          <p:cNvSpPr>
            <a:spLocks noGrp="1"/>
          </p:cNvSpPr>
          <p:nvPr>
            <p:ph type="body" sz="quarter" idx="14"/>
          </p:nvPr>
        </p:nvSpPr>
        <p:spPr/>
        <p:txBody>
          <a:bodyPr/>
          <a:lstStyle/>
          <a:p>
            <a:r>
              <a:rPr lang="pl-PL" dirty="0"/>
              <a:t>+48 607 108 002</a:t>
            </a:r>
          </a:p>
        </p:txBody>
      </p:sp>
      <p:sp>
        <p:nvSpPr>
          <p:cNvPr id="7" name="Symbol zastępczy tekstu 6">
            <a:extLst>
              <a:ext uri="{FF2B5EF4-FFF2-40B4-BE49-F238E27FC236}">
                <a16:creationId xmlns:a16="http://schemas.microsoft.com/office/drawing/2014/main" id="{96C4CA9D-1A29-4765-AA35-6EB117622DFB}"/>
              </a:ext>
            </a:extLst>
          </p:cNvPr>
          <p:cNvSpPr>
            <a:spLocks noGrp="1"/>
          </p:cNvSpPr>
          <p:nvPr>
            <p:ph type="body" sz="quarter" idx="15"/>
          </p:nvPr>
        </p:nvSpPr>
        <p:spPr/>
        <p:txBody>
          <a:bodyPr/>
          <a:lstStyle/>
          <a:p>
            <a:r>
              <a:rPr lang="pl-PL" dirty="0"/>
              <a:t>Aleksander Luchowski</a:t>
            </a:r>
          </a:p>
        </p:txBody>
      </p:sp>
    </p:spTree>
    <p:extLst>
      <p:ext uri="{BB962C8B-B14F-4D97-AF65-F5344CB8AC3E}">
        <p14:creationId xmlns:p14="http://schemas.microsoft.com/office/powerpoint/2010/main" val="27623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FB7CCC8-7F1E-472F-BE91-7C4315C08AE9}"/>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069B0B7E-1E50-4ED4-AB77-1AA1D0FF0A2F}"/>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24E7170F-16BF-4846-AC91-2324AA752643}"/>
              </a:ext>
            </a:extLst>
          </p:cNvPr>
          <p:cNvSpPr>
            <a:spLocks noGrp="1"/>
          </p:cNvSpPr>
          <p:nvPr>
            <p:ph type="sldNum" sz="quarter" idx="4"/>
          </p:nvPr>
        </p:nvSpPr>
        <p:spPr/>
        <p:txBody>
          <a:bodyPr/>
          <a:lstStyle/>
          <a:p>
            <a:fld id="{6539F8D3-93EF-4BA6-97BB-6F8EB8A1A30F}" type="slidenum">
              <a:rPr lang="pl-PL" smtClean="0"/>
              <a:pPr/>
              <a:t>3</a:t>
            </a:fld>
            <a:endParaRPr lang="pl-PL" dirty="0"/>
          </a:p>
        </p:txBody>
      </p:sp>
      <p:sp>
        <p:nvSpPr>
          <p:cNvPr id="5" name="Symbol zastępczy tekstu 4">
            <a:extLst>
              <a:ext uri="{FF2B5EF4-FFF2-40B4-BE49-F238E27FC236}">
                <a16:creationId xmlns:a16="http://schemas.microsoft.com/office/drawing/2014/main" id="{32B39982-D895-450C-90E1-BD8A0EF597A9}"/>
              </a:ext>
            </a:extLst>
          </p:cNvPr>
          <p:cNvSpPr>
            <a:spLocks noGrp="1"/>
          </p:cNvSpPr>
          <p:nvPr>
            <p:ph type="body" sz="quarter" idx="13"/>
          </p:nvPr>
        </p:nvSpPr>
        <p:spPr/>
        <p:txBody>
          <a:bodyPr>
            <a:noAutofit/>
          </a:bodyPr>
          <a:lstStyle/>
          <a:p>
            <a:pPr indent="457200">
              <a:spcBef>
                <a:spcPts val="0"/>
              </a:spcBef>
              <a:tabLst>
                <a:tab pos="5486400" algn="r"/>
                <a:tab pos="449580" algn="l"/>
              </a:tabLst>
            </a:pPr>
            <a:r>
              <a:rPr lang="pl-PL" sz="1100" b="1" dirty="0">
                <a:latin typeface="Calibri" panose="020F0502020204030204" pitchFamily="34" charset="0"/>
                <a:ea typeface="Calibri" panose="020F0502020204030204" pitchFamily="34" charset="0"/>
                <a:cs typeface="Calibri" panose="020F0502020204030204" pitchFamily="34" charset="0"/>
              </a:rPr>
              <a:t>A</a:t>
            </a:r>
            <a:endParaRPr lang="pl-PL" sz="1100" dirty="0">
              <a:latin typeface="Calibri" panose="020F0502020204030204" pitchFamily="34" charset="0"/>
              <a:ea typeface="Calibri" panose="020F0502020204030204" pitchFamily="34" charset="0"/>
              <a:cs typeface="Calibri" panose="020F0502020204030204" pitchFamily="34" charset="0"/>
            </a:endParaRPr>
          </a:p>
          <a:p>
            <a:pPr indent="457200">
              <a:spcBef>
                <a:spcPts val="0"/>
              </a:spcBef>
              <a:tabLst>
                <a:tab pos="5486400" algn="r"/>
                <a:tab pos="449580" algn="l"/>
              </a:tabLst>
            </a:pPr>
            <a:r>
              <a:rPr lang="pl-PL" sz="1100" b="1" dirty="0">
                <a:latin typeface="Calibri" panose="020F0502020204030204" pitchFamily="34" charset="0"/>
                <a:ea typeface="Calibri" panose="020F0502020204030204" pitchFamily="34" charset="0"/>
                <a:cs typeface="Calibri" panose="020F0502020204030204" pitchFamily="34" charset="0"/>
              </a:rPr>
              <a:t>Aukcja </a:t>
            </a:r>
            <a:r>
              <a:rPr lang="pl-PL" sz="1100" dirty="0">
                <a:latin typeface="Calibri" panose="020F0502020204030204" pitchFamily="34" charset="0"/>
                <a:ea typeface="Calibri" panose="020F0502020204030204" pitchFamily="34" charset="0"/>
                <a:cs typeface="Calibri" panose="020F0502020204030204" pitchFamily="34" charset="0"/>
              </a:rPr>
              <a:t>– proces zawierania transakcji pomiędzy właścicielami przestrzeni reklamowej</a:t>
            </a:r>
          </a:p>
          <a:p>
            <a:pPr indent="457200">
              <a:spcBef>
                <a:spcPts val="0"/>
              </a:spcBef>
              <a:tabLst>
                <a:tab pos="5486400" algn="r"/>
                <a:tab pos="449580" algn="l"/>
              </a:tabLst>
            </a:pPr>
            <a:r>
              <a:rPr lang="pl-PL" sz="1100" dirty="0">
                <a:latin typeface="Calibri" panose="020F0502020204030204" pitchFamily="34" charset="0"/>
                <a:ea typeface="Calibri" panose="020F0502020204030204" pitchFamily="34" charset="0"/>
                <a:cs typeface="Calibri" panose="020F0502020204030204" pitchFamily="34" charset="0"/>
              </a:rPr>
              <a:t>w aplikacjach mobilnych i na stronach internetowych.</a:t>
            </a:r>
          </a:p>
          <a:p>
            <a:pPr indent="457200">
              <a:spcBef>
                <a:spcPts val="0"/>
              </a:spcBef>
              <a:tabLst>
                <a:tab pos="5486400" algn="r"/>
                <a:tab pos="449580" algn="l"/>
              </a:tabLst>
            </a:pPr>
            <a:endParaRPr lang="pl-PL" sz="1100" dirty="0">
              <a:latin typeface="Calibri" panose="020F0502020204030204" pitchFamily="34" charset="0"/>
              <a:ea typeface="Calibri" panose="020F0502020204030204" pitchFamily="34" charset="0"/>
              <a:cs typeface="Calibri" panose="020F0502020204030204" pitchFamily="34" charset="0"/>
            </a:endParaRPr>
          </a:p>
          <a:p>
            <a:pPr indent="457200">
              <a:spcBef>
                <a:spcPts val="0"/>
              </a:spcBef>
              <a:tabLst>
                <a:tab pos="5486400" algn="r"/>
                <a:tab pos="449580" algn="l"/>
              </a:tabLst>
            </a:pPr>
            <a:r>
              <a:rPr lang="pl-PL" sz="1100" b="1" dirty="0">
                <a:latin typeface="Calibri" panose="020F0502020204030204" pitchFamily="34" charset="0"/>
                <a:ea typeface="Calibri" panose="020F0502020204030204" pitchFamily="34" charset="0"/>
                <a:cs typeface="Calibri" panose="020F0502020204030204" pitchFamily="34" charset="0"/>
              </a:rPr>
              <a:t>C</a:t>
            </a:r>
            <a:endParaRPr lang="pl-PL" sz="1100" dirty="0">
              <a:latin typeface="Calibri" panose="020F0502020204030204" pitchFamily="34" charset="0"/>
              <a:ea typeface="Calibri" panose="020F0502020204030204" pitchFamily="34" charset="0"/>
              <a:cs typeface="Calibri" panose="020F0502020204030204" pitchFamily="34" charset="0"/>
            </a:endParaRPr>
          </a:p>
          <a:p>
            <a:pPr indent="457200">
              <a:spcBef>
                <a:spcPts val="0"/>
              </a:spcBef>
              <a:tabLst>
                <a:tab pos="5486400" algn="r"/>
                <a:tab pos="449580" algn="l"/>
              </a:tabLst>
            </a:pPr>
            <a:r>
              <a:rPr lang="pl-PL" sz="1100" b="1" dirty="0">
                <a:latin typeface="Calibri" panose="020F0502020204030204" pitchFamily="34" charset="0"/>
                <a:ea typeface="Calibri" panose="020F0502020204030204" pitchFamily="34" charset="0"/>
                <a:cs typeface="Calibri" panose="020F0502020204030204" pitchFamily="34" charset="0"/>
              </a:rPr>
              <a:t>Charakterystyki użytkownika: </a:t>
            </a:r>
            <a:r>
              <a:rPr lang="pl-PL" sz="1100" dirty="0">
                <a:latin typeface="Calibri" panose="020F0502020204030204" pitchFamily="34" charset="0"/>
                <a:ea typeface="Calibri" panose="020F0502020204030204" pitchFamily="34" charset="0"/>
                <a:cs typeface="Calibri" panose="020F0502020204030204" pitchFamily="34" charset="0"/>
              </a:rPr>
              <a:t>grupa wiekowa, płeć, przedział czasowy spędzony w badanych 		            obszarach – oszacowanie pochodzące z modelu uczenia maszynowego, powstałe w oparciu </a:t>
            </a:r>
          </a:p>
          <a:p>
            <a:pPr indent="457200">
              <a:spcBef>
                <a:spcPts val="0"/>
              </a:spcBef>
              <a:tabLst>
                <a:tab pos="5486400" algn="r"/>
                <a:tab pos="449580" algn="l"/>
              </a:tabLst>
            </a:pPr>
            <a:r>
              <a:rPr lang="pl-PL" sz="1100" dirty="0">
                <a:latin typeface="Calibri" panose="020F0502020204030204" pitchFamily="34" charset="0"/>
                <a:ea typeface="Calibri" panose="020F0502020204030204" pitchFamily="34" charset="0"/>
                <a:cs typeface="Calibri" panose="020F0502020204030204" pitchFamily="34" charset="0"/>
              </a:rPr>
              <a:t>dane mobilne.</a:t>
            </a:r>
          </a:p>
          <a:p>
            <a:pPr indent="457200">
              <a:spcBef>
                <a:spcPts val="0"/>
              </a:spcBef>
              <a:tabLst>
                <a:tab pos="5486400" algn="r"/>
                <a:tab pos="449580" algn="l"/>
              </a:tabLst>
            </a:pPr>
            <a:endParaRPr lang="pl-PL" sz="1100" b="1" dirty="0">
              <a:latin typeface="Calibri" panose="020F0502020204030204" pitchFamily="34" charset="0"/>
              <a:ea typeface="Calibri" panose="020F0502020204030204" pitchFamily="34" charset="0"/>
              <a:cs typeface="Calibri" panose="020F0502020204030204" pitchFamily="34" charset="0"/>
            </a:endParaRPr>
          </a:p>
          <a:p>
            <a:pPr indent="457200">
              <a:spcBef>
                <a:spcPts val="0"/>
              </a:spcBef>
              <a:tabLst>
                <a:tab pos="5486400" algn="r"/>
                <a:tab pos="449580" algn="l"/>
              </a:tabLst>
            </a:pPr>
            <a:r>
              <a:rPr lang="pl-PL" sz="1100" b="1" dirty="0">
                <a:latin typeface="Calibri" panose="020F0502020204030204" pitchFamily="34" charset="0"/>
                <a:ea typeface="Calibri" panose="020F0502020204030204" pitchFamily="34" charset="0"/>
                <a:cs typeface="Calibri" panose="020F0502020204030204" pitchFamily="34" charset="0"/>
              </a:rPr>
              <a:t>D</a:t>
            </a:r>
            <a:endParaRPr lang="pl-PL" sz="1100" dirty="0">
              <a:latin typeface="Calibri" panose="020F0502020204030204" pitchFamily="34" charset="0"/>
              <a:ea typeface="Calibri" panose="020F0502020204030204" pitchFamily="34" charset="0"/>
              <a:cs typeface="Calibri" panose="020F0502020204030204" pitchFamily="34" charset="0"/>
            </a:endParaRPr>
          </a:p>
          <a:p>
            <a:pPr indent="457200">
              <a:spcBef>
                <a:spcPts val="0"/>
              </a:spcBef>
              <a:tabLst>
                <a:tab pos="5486400" algn="r"/>
                <a:tab pos="449580" algn="l"/>
              </a:tabLst>
            </a:pPr>
            <a:r>
              <a:rPr lang="pl-PL" sz="1100" b="1" dirty="0">
                <a:latin typeface="Calibri" panose="020F0502020204030204" pitchFamily="34" charset="0"/>
                <a:ea typeface="Calibri" panose="020F0502020204030204" pitchFamily="34" charset="0"/>
                <a:cs typeface="Calibri" panose="020F0502020204030204" pitchFamily="34" charset="0"/>
              </a:rPr>
              <a:t>Dane mobilne –</a:t>
            </a:r>
            <a:r>
              <a:rPr lang="pl-PL" sz="1100" dirty="0">
                <a:latin typeface="Calibri" panose="020F0502020204030204" pitchFamily="34" charset="0"/>
                <a:ea typeface="Calibri" panose="020F0502020204030204" pitchFamily="34" charset="0"/>
                <a:cs typeface="Calibri" panose="020F0502020204030204" pitchFamily="34" charset="0"/>
              </a:rPr>
              <a:t> informacje gromadzone w bazie Selectivv. Składają się na nie dane</a:t>
            </a:r>
          </a:p>
          <a:p>
            <a:pPr indent="457200">
              <a:spcBef>
                <a:spcPts val="0"/>
              </a:spcBef>
              <a:tabLst>
                <a:tab pos="5486400" algn="r"/>
                <a:tab pos="449580" algn="l"/>
              </a:tabLst>
            </a:pPr>
            <a:r>
              <a:rPr lang="pl-PL" sz="1100" dirty="0">
                <a:latin typeface="Calibri" panose="020F0502020204030204" pitchFamily="34" charset="0"/>
                <a:ea typeface="Calibri" panose="020F0502020204030204" pitchFamily="34" charset="0"/>
                <a:cs typeface="Calibri" panose="020F0502020204030204" pitchFamily="34" charset="0"/>
              </a:rPr>
              <a:t>dotyczące reklam prezentowanych użytkownikom. Czas i miejsce (koordynaty GPS) wyświetlenia</a:t>
            </a:r>
          </a:p>
          <a:p>
            <a:pPr indent="457200">
              <a:spcBef>
                <a:spcPts val="0"/>
              </a:spcBef>
              <a:tabLst>
                <a:tab pos="5486400" algn="r"/>
                <a:tab pos="449580" algn="l"/>
              </a:tabLst>
            </a:pPr>
            <a:r>
              <a:rPr lang="pl-PL" sz="1100" dirty="0">
                <a:latin typeface="Calibri" panose="020F0502020204030204" pitchFamily="34" charset="0"/>
                <a:ea typeface="Calibri" panose="020F0502020204030204" pitchFamily="34" charset="0"/>
                <a:cs typeface="Calibri" panose="020F0502020204030204" pitchFamily="34" charset="0"/>
              </a:rPr>
              <a:t>reklamy, język telefonu, dane nt. aplikacji oraz stron internetowych, </a:t>
            </a:r>
          </a:p>
          <a:p>
            <a:pPr indent="457200">
              <a:spcBef>
                <a:spcPts val="0"/>
              </a:spcBef>
              <a:tabLst>
                <a:tab pos="5486400" algn="r"/>
                <a:tab pos="449580" algn="l"/>
              </a:tabLst>
            </a:pPr>
            <a:r>
              <a:rPr lang="pl-PL" sz="1100" dirty="0">
                <a:latin typeface="Calibri" panose="020F0502020204030204" pitchFamily="34" charset="0"/>
                <a:ea typeface="Calibri" panose="020F0502020204030204" pitchFamily="34" charset="0"/>
                <a:cs typeface="Calibri" panose="020F0502020204030204" pitchFamily="34" charset="0"/>
              </a:rPr>
              <a:t>z których korzysta użytkownik.</a:t>
            </a:r>
          </a:p>
          <a:p>
            <a:pPr indent="457200">
              <a:spcBef>
                <a:spcPts val="0"/>
              </a:spcBef>
              <a:tabLst>
                <a:tab pos="5486400" algn="r"/>
                <a:tab pos="449580" algn="l"/>
              </a:tabLst>
            </a:pPr>
            <a:r>
              <a:rPr lang="pl-PL" sz="1100" b="1" dirty="0">
                <a:latin typeface="Calibri" panose="020F0502020204030204" pitchFamily="34" charset="0"/>
                <a:ea typeface="Calibri" panose="020F0502020204030204" pitchFamily="34" charset="0"/>
                <a:cs typeface="Calibri" panose="020F0502020204030204" pitchFamily="34" charset="0"/>
              </a:rPr>
              <a:t>Długość pobytu - </a:t>
            </a:r>
            <a:r>
              <a:rPr lang="pl-PL" sz="1100" dirty="0">
                <a:latin typeface="Calibri" panose="020F0502020204030204" pitchFamily="34" charset="0"/>
                <a:ea typeface="Calibri" panose="020F0502020204030204" pitchFamily="34" charset="0"/>
                <a:cs typeface="Calibri" panose="020F0502020204030204" pitchFamily="34" charset="0"/>
              </a:rPr>
              <a:t>liczba kolejnych dni i nocy, w których użytkownik przebywał w analizowanym</a:t>
            </a:r>
          </a:p>
          <a:p>
            <a:pPr indent="457200">
              <a:spcBef>
                <a:spcPts val="0"/>
              </a:spcBef>
              <a:tabLst>
                <a:tab pos="5486400" algn="r"/>
                <a:tab pos="449580" algn="l"/>
              </a:tabLst>
            </a:pPr>
            <a:r>
              <a:rPr lang="pl-PL" sz="1100" dirty="0">
                <a:latin typeface="Calibri" panose="020F0502020204030204" pitchFamily="34" charset="0"/>
                <a:ea typeface="Calibri" panose="020F0502020204030204" pitchFamily="34" charset="0"/>
                <a:cs typeface="Calibri" panose="020F0502020204030204" pitchFamily="34" charset="0"/>
              </a:rPr>
              <a:t>obszarze (minimum 3 godziny w godzinach 7.00-23.00)</a:t>
            </a:r>
          </a:p>
          <a:p>
            <a:pPr indent="457200">
              <a:spcBef>
                <a:spcPts val="0"/>
              </a:spcBef>
              <a:tabLst>
                <a:tab pos="5486400" algn="r"/>
                <a:tab pos="449580" algn="l"/>
              </a:tabLst>
            </a:pPr>
            <a:r>
              <a:rPr lang="pl-PL" sz="1100" b="1" dirty="0">
                <a:latin typeface="Calibri" panose="020F0502020204030204" pitchFamily="34" charset="0"/>
                <a:ea typeface="Calibri" panose="020F0502020204030204" pitchFamily="34" charset="0"/>
                <a:cs typeface="Calibri" panose="020F0502020204030204" pitchFamily="34" charset="0"/>
              </a:rPr>
              <a:t>G</a:t>
            </a:r>
            <a:endParaRPr lang="pl-PL" sz="1100" dirty="0">
              <a:latin typeface="Calibri" panose="020F0502020204030204" pitchFamily="34" charset="0"/>
              <a:ea typeface="Calibri" panose="020F0502020204030204" pitchFamily="34" charset="0"/>
              <a:cs typeface="Calibri" panose="020F0502020204030204" pitchFamily="34" charset="0"/>
            </a:endParaRPr>
          </a:p>
          <a:p>
            <a:pPr indent="457200">
              <a:spcBef>
                <a:spcPts val="0"/>
              </a:spcBef>
              <a:tabLst>
                <a:tab pos="5486400" algn="r"/>
                <a:tab pos="449580" algn="l"/>
              </a:tabLst>
            </a:pPr>
            <a:r>
              <a:rPr lang="pl-PL" sz="1100" b="1" dirty="0">
                <a:latin typeface="Calibri" panose="020F0502020204030204" pitchFamily="34" charset="0"/>
                <a:ea typeface="Calibri" panose="020F0502020204030204" pitchFamily="34" charset="0"/>
                <a:cs typeface="Calibri" panose="020F0502020204030204" pitchFamily="34" charset="0"/>
              </a:rPr>
              <a:t>GAID –</a:t>
            </a:r>
            <a:r>
              <a:rPr lang="pl-PL" sz="1100" dirty="0">
                <a:latin typeface="Calibri" panose="020F0502020204030204" pitchFamily="34" charset="0"/>
                <a:ea typeface="Calibri" panose="020F0502020204030204" pitchFamily="34" charset="0"/>
                <a:cs typeface="Calibri" panose="020F0502020204030204" pitchFamily="34" charset="0"/>
              </a:rPr>
              <a:t> unikalny identyfikator użytkownika powiązany z wszystkimi urządzeniami mobilnymi</a:t>
            </a:r>
          </a:p>
          <a:p>
            <a:pPr indent="457200">
              <a:spcBef>
                <a:spcPts val="0"/>
              </a:spcBef>
              <a:tabLst>
                <a:tab pos="5486400" algn="r"/>
                <a:tab pos="449580" algn="l"/>
              </a:tabLst>
            </a:pPr>
            <a:r>
              <a:rPr lang="pl-PL" sz="1100" dirty="0">
                <a:latin typeface="Calibri" panose="020F0502020204030204" pitchFamily="34" charset="0"/>
                <a:ea typeface="Calibri" panose="020F0502020204030204" pitchFamily="34" charset="0"/>
                <a:cs typeface="Calibri" panose="020F0502020204030204" pitchFamily="34" charset="0"/>
              </a:rPr>
              <a:t>należącymi do danej osoby dla systemu Android</a:t>
            </a:r>
          </a:p>
          <a:p>
            <a:pPr indent="457200">
              <a:spcBef>
                <a:spcPts val="0"/>
              </a:spcBef>
              <a:tabLst>
                <a:tab pos="5486400" algn="r"/>
                <a:tab pos="449580" algn="l"/>
              </a:tabLst>
            </a:pPr>
            <a:endParaRPr lang="pl-PL" sz="1100" b="1" dirty="0">
              <a:latin typeface="Calibri" panose="020F0502020204030204" pitchFamily="34" charset="0"/>
              <a:ea typeface="Calibri" panose="020F0502020204030204" pitchFamily="34" charset="0"/>
              <a:cs typeface="Calibri" panose="020F0502020204030204" pitchFamily="34" charset="0"/>
            </a:endParaRPr>
          </a:p>
          <a:p>
            <a:pPr indent="457200">
              <a:spcBef>
                <a:spcPts val="0"/>
              </a:spcBef>
              <a:tabLst>
                <a:tab pos="5486400" algn="r"/>
                <a:tab pos="449580" algn="l"/>
              </a:tabLst>
            </a:pPr>
            <a:r>
              <a:rPr lang="pl-PL" sz="1100" b="1" dirty="0">
                <a:latin typeface="Calibri" panose="020F0502020204030204" pitchFamily="34" charset="0"/>
                <a:ea typeface="Calibri" panose="020F0502020204030204" pitchFamily="34" charset="0"/>
                <a:cs typeface="Calibri" panose="020F0502020204030204" pitchFamily="34" charset="0"/>
              </a:rPr>
              <a:t>I </a:t>
            </a:r>
            <a:endParaRPr lang="pl-PL" sz="1100" dirty="0">
              <a:latin typeface="Calibri" panose="020F0502020204030204" pitchFamily="34" charset="0"/>
              <a:ea typeface="Calibri" panose="020F0502020204030204" pitchFamily="34" charset="0"/>
              <a:cs typeface="Calibri" panose="020F0502020204030204" pitchFamily="34" charset="0"/>
            </a:endParaRPr>
          </a:p>
          <a:p>
            <a:pPr indent="457200">
              <a:spcBef>
                <a:spcPts val="0"/>
              </a:spcBef>
              <a:tabLst>
                <a:tab pos="5486400" algn="r"/>
                <a:tab pos="449580" algn="l"/>
              </a:tabLst>
            </a:pPr>
            <a:r>
              <a:rPr lang="pl-PL" sz="1100" b="1" dirty="0">
                <a:latin typeface="Calibri" panose="020F0502020204030204" pitchFamily="34" charset="0"/>
                <a:ea typeface="Calibri" panose="020F0502020204030204" pitchFamily="34" charset="0"/>
                <a:cs typeface="Calibri" panose="020F0502020204030204" pitchFamily="34" charset="0"/>
              </a:rPr>
              <a:t>IDFA-–</a:t>
            </a:r>
            <a:r>
              <a:rPr lang="pl-PL" sz="1100" dirty="0">
                <a:latin typeface="Calibri" panose="020F0502020204030204" pitchFamily="34" charset="0"/>
                <a:ea typeface="Calibri" panose="020F0502020204030204" pitchFamily="34" charset="0"/>
                <a:cs typeface="Calibri" panose="020F0502020204030204" pitchFamily="34" charset="0"/>
              </a:rPr>
              <a:t> unikalny identyfikator użytkownika powiązany z wszystkimi urządzeniami mobilnymi</a:t>
            </a:r>
          </a:p>
          <a:p>
            <a:pPr indent="457200">
              <a:spcBef>
                <a:spcPts val="0"/>
              </a:spcBef>
              <a:tabLst>
                <a:tab pos="5486400" algn="r"/>
                <a:tab pos="449580" algn="l"/>
              </a:tabLst>
            </a:pPr>
            <a:r>
              <a:rPr lang="pl-PL" sz="1100" dirty="0">
                <a:latin typeface="Calibri" panose="020F0502020204030204" pitchFamily="34" charset="0"/>
                <a:ea typeface="Calibri" panose="020F0502020204030204" pitchFamily="34" charset="0"/>
                <a:cs typeface="Calibri" panose="020F0502020204030204" pitchFamily="34" charset="0"/>
              </a:rPr>
              <a:t>należącymi do danej osoby dla systemu IOS</a:t>
            </a:r>
            <a:endParaRPr lang="pl-PL" sz="1100" b="1" dirty="0">
              <a:latin typeface="Calibri" panose="020F0502020204030204" pitchFamily="34" charset="0"/>
              <a:ea typeface="Calibri" panose="020F0502020204030204" pitchFamily="34" charset="0"/>
              <a:cs typeface="Calibri" panose="020F0502020204030204" pitchFamily="34" charset="0"/>
            </a:endParaRPr>
          </a:p>
          <a:p>
            <a:pPr indent="457200">
              <a:spcBef>
                <a:spcPts val="0"/>
              </a:spcBef>
              <a:tabLst>
                <a:tab pos="5486400" algn="r"/>
              </a:tabLst>
            </a:pPr>
            <a:r>
              <a:rPr lang="pl-PL" sz="1100" b="1" dirty="0">
                <a:latin typeface="Calibri" panose="020F0502020204030204" pitchFamily="34" charset="0"/>
                <a:ea typeface="Calibri" panose="020F0502020204030204" pitchFamily="34" charset="0"/>
                <a:cs typeface="Calibri" panose="020F0502020204030204" pitchFamily="34" charset="0"/>
              </a:rPr>
              <a:t>INNE KRAJE:</a:t>
            </a:r>
            <a:r>
              <a:rPr lang="pl-PL" sz="1100" dirty="0">
                <a:latin typeface="Calibri" panose="020F0502020204030204" pitchFamily="34" charset="0"/>
                <a:ea typeface="Calibri" panose="020F0502020204030204" pitchFamily="34" charset="0"/>
                <a:cs typeface="Calibri" panose="020F0502020204030204" pitchFamily="34" charset="0"/>
              </a:rPr>
              <a:t> 149 krajów, z których pochodzili turyści zagraniczni. </a:t>
            </a:r>
            <a:endParaRPr lang="pl-PL" sz="1100" b="1" dirty="0">
              <a:latin typeface="Calibri" panose="020F0502020204030204" pitchFamily="34" charset="0"/>
              <a:ea typeface="Calibri" panose="020F0502020204030204" pitchFamily="34" charset="0"/>
              <a:cs typeface="Calibri" panose="020F0502020204030204" pitchFamily="34" charset="0"/>
            </a:endParaRPr>
          </a:p>
          <a:p>
            <a:pPr indent="457200">
              <a:spcBef>
                <a:spcPts val="0"/>
              </a:spcBef>
              <a:tabLst>
                <a:tab pos="5486400" algn="r"/>
              </a:tabLst>
            </a:pPr>
            <a:r>
              <a:rPr lang="pl-PL" sz="1100" b="1" dirty="0">
                <a:latin typeface="Calibri" panose="020F0502020204030204" pitchFamily="34" charset="0"/>
                <a:ea typeface="Calibri" panose="020F0502020204030204" pitchFamily="34" charset="0"/>
                <a:cs typeface="Calibri" panose="020F0502020204030204" pitchFamily="34" charset="0"/>
              </a:rPr>
              <a:t>L</a:t>
            </a:r>
          </a:p>
          <a:p>
            <a:pPr indent="457200">
              <a:spcBef>
                <a:spcPts val="0"/>
              </a:spcBef>
              <a:tabLst>
                <a:tab pos="5486400" algn="r"/>
              </a:tabLst>
            </a:pPr>
            <a:r>
              <a:rPr lang="pl-PL" sz="1100" b="1" dirty="0">
                <a:latin typeface="Calibri" panose="020F0502020204030204" pitchFamily="34" charset="0"/>
                <a:ea typeface="Calibri" panose="020F0502020204030204" pitchFamily="34" charset="0"/>
                <a:cs typeface="Calibri" panose="020F0502020204030204" pitchFamily="34" charset="0"/>
              </a:rPr>
              <a:t>Liczba przyjazdów turystów- </a:t>
            </a:r>
            <a:r>
              <a:rPr lang="pl-PL" sz="1100" dirty="0">
                <a:latin typeface="Calibri" panose="020F0502020204030204" pitchFamily="34" charset="0"/>
                <a:ea typeface="Calibri" panose="020F0502020204030204" pitchFamily="34" charset="0"/>
                <a:cs typeface="Calibri" panose="020F0502020204030204" pitchFamily="34" charset="0"/>
              </a:rPr>
              <a:t>każdy pobyt z noclegiem Turysty w danym województwie</a:t>
            </a:r>
            <a:endParaRPr lang="pl-PL" sz="1100" b="1" dirty="0">
              <a:latin typeface="Calibri" panose="020F0502020204030204" pitchFamily="34" charset="0"/>
              <a:ea typeface="Calibri" panose="020F0502020204030204" pitchFamily="34" charset="0"/>
              <a:cs typeface="Calibri" panose="020F0502020204030204" pitchFamily="34" charset="0"/>
            </a:endParaRPr>
          </a:p>
          <a:p>
            <a:pPr indent="457200">
              <a:spcBef>
                <a:spcPts val="0"/>
              </a:spcBef>
              <a:tabLst>
                <a:tab pos="5486400" algn="r"/>
                <a:tab pos="449580" algn="l"/>
              </a:tabLst>
            </a:pPr>
            <a:r>
              <a:rPr lang="pl-PL" sz="1100" b="1" dirty="0">
                <a:latin typeface="Calibri" panose="020F0502020204030204" pitchFamily="34" charset="0"/>
                <a:ea typeface="Calibri" panose="020F0502020204030204" pitchFamily="34" charset="0"/>
                <a:cs typeface="Calibri" panose="020F0502020204030204" pitchFamily="34" charset="0"/>
              </a:rPr>
              <a:t>M</a:t>
            </a:r>
            <a:endParaRPr lang="pl-PL" sz="1100" dirty="0">
              <a:latin typeface="Calibri" panose="020F0502020204030204" pitchFamily="34" charset="0"/>
              <a:ea typeface="Calibri" panose="020F0502020204030204" pitchFamily="34" charset="0"/>
              <a:cs typeface="Calibri" panose="020F0502020204030204" pitchFamily="34" charset="0"/>
            </a:endParaRPr>
          </a:p>
          <a:p>
            <a:pPr indent="457200">
              <a:spcBef>
                <a:spcPts val="0"/>
              </a:spcBef>
              <a:tabLst>
                <a:tab pos="5486400" algn="r"/>
                <a:tab pos="449580" algn="l"/>
              </a:tabLst>
            </a:pPr>
            <a:r>
              <a:rPr lang="pl-PL" sz="1100" b="1" dirty="0">
                <a:latin typeface="Calibri" panose="020F0502020204030204" pitchFamily="34" charset="0"/>
                <a:ea typeface="Calibri" panose="020F0502020204030204" pitchFamily="34" charset="0"/>
                <a:cs typeface="Calibri" panose="020F0502020204030204" pitchFamily="34" charset="0"/>
              </a:rPr>
              <a:t>Miejsce zamieszkania odwiedzającego –</a:t>
            </a:r>
            <a:r>
              <a:rPr lang="pl-PL" sz="1100" dirty="0">
                <a:latin typeface="Calibri" panose="020F0502020204030204" pitchFamily="34" charset="0"/>
                <a:ea typeface="Calibri" panose="020F0502020204030204" pitchFamily="34" charset="0"/>
                <a:cs typeface="Calibri" panose="020F0502020204030204" pitchFamily="34" charset="0"/>
              </a:rPr>
              <a:t> miejsce zidentyfikowane w oparciu </a:t>
            </a:r>
          </a:p>
          <a:p>
            <a:pPr indent="457200">
              <a:spcBef>
                <a:spcPts val="0"/>
              </a:spcBef>
              <a:tabLst>
                <a:tab pos="5486400" algn="r"/>
                <a:tab pos="449580" algn="l"/>
              </a:tabLst>
            </a:pPr>
            <a:r>
              <a:rPr lang="pl-PL" sz="1100" dirty="0">
                <a:latin typeface="Calibri" panose="020F0502020204030204" pitchFamily="34" charset="0"/>
                <a:ea typeface="Calibri" panose="020F0502020204030204" pitchFamily="34" charset="0"/>
                <a:cs typeface="Calibri" panose="020F0502020204030204" pitchFamily="34" charset="0"/>
              </a:rPr>
              <a:t>o koordynaty GPS, w którym dany użytkownik bywa najczęściej w nocy (w</a:t>
            </a:r>
          </a:p>
          <a:p>
            <a:pPr indent="457200">
              <a:spcBef>
                <a:spcPts val="0"/>
              </a:spcBef>
              <a:tabLst>
                <a:tab pos="5486400" algn="r"/>
                <a:tab pos="449580" algn="l"/>
              </a:tabLst>
            </a:pPr>
            <a:r>
              <a:rPr lang="pl-PL" sz="1100" dirty="0">
                <a:latin typeface="Calibri" panose="020F0502020204030204" pitchFamily="34" charset="0"/>
                <a:ea typeface="Calibri" panose="020F0502020204030204" pitchFamily="34" charset="0"/>
                <a:cs typeface="Calibri" panose="020F0502020204030204" pitchFamily="34" charset="0"/>
              </a:rPr>
              <a:t>godzinach 23:00 ­– 7:00) w okresie 12 miesięcy poprzedzających badanie</a:t>
            </a:r>
            <a:endParaRPr lang="pl-PL" sz="1100" dirty="0"/>
          </a:p>
          <a:p>
            <a:pPr indent="457200">
              <a:spcBef>
                <a:spcPts val="0"/>
              </a:spcBef>
              <a:tabLst>
                <a:tab pos="5486400" algn="r"/>
                <a:tab pos="449580" algn="l"/>
              </a:tabLst>
            </a:pPr>
            <a:endParaRPr lang="pl-PL" sz="1100" dirty="0"/>
          </a:p>
        </p:txBody>
      </p:sp>
      <p:sp>
        <p:nvSpPr>
          <p:cNvPr id="6" name="Symbol zastępczy tekstu 5">
            <a:extLst>
              <a:ext uri="{FF2B5EF4-FFF2-40B4-BE49-F238E27FC236}">
                <a16:creationId xmlns:a16="http://schemas.microsoft.com/office/drawing/2014/main" id="{F105930C-AE95-4064-95D7-868A4F2D1DB4}"/>
              </a:ext>
            </a:extLst>
          </p:cNvPr>
          <p:cNvSpPr>
            <a:spLocks noGrp="1"/>
          </p:cNvSpPr>
          <p:nvPr>
            <p:ph type="body" sz="quarter" idx="15"/>
          </p:nvPr>
        </p:nvSpPr>
        <p:spPr/>
        <p:txBody>
          <a:bodyPr/>
          <a:lstStyle/>
          <a:p>
            <a:pPr algn="l"/>
            <a:r>
              <a:rPr lang="pl-PL" dirty="0"/>
              <a:t>Badanie ruchu turystycznego w Województwie Warmińsko-Mazurskim </a:t>
            </a:r>
          </a:p>
        </p:txBody>
      </p:sp>
      <p:sp>
        <p:nvSpPr>
          <p:cNvPr id="7" name="Symbol zastępczy tekstu 6">
            <a:extLst>
              <a:ext uri="{FF2B5EF4-FFF2-40B4-BE49-F238E27FC236}">
                <a16:creationId xmlns:a16="http://schemas.microsoft.com/office/drawing/2014/main" id="{D9516950-9BD2-4FE8-87EC-22B624DED41A}"/>
              </a:ext>
            </a:extLst>
          </p:cNvPr>
          <p:cNvSpPr>
            <a:spLocks noGrp="1"/>
          </p:cNvSpPr>
          <p:nvPr>
            <p:ph type="body" sz="quarter" idx="16"/>
          </p:nvPr>
        </p:nvSpPr>
        <p:spPr/>
        <p:txBody>
          <a:bodyPr/>
          <a:lstStyle/>
          <a:p>
            <a:r>
              <a:rPr lang="pl-PL" dirty="0"/>
              <a:t>Słownik pojęć	</a:t>
            </a:r>
          </a:p>
        </p:txBody>
      </p:sp>
    </p:spTree>
    <p:extLst>
      <p:ext uri="{BB962C8B-B14F-4D97-AF65-F5344CB8AC3E}">
        <p14:creationId xmlns:p14="http://schemas.microsoft.com/office/powerpoint/2010/main" val="393483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FB7CCC8-7F1E-472F-BE91-7C4315C08AE9}"/>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069B0B7E-1E50-4ED4-AB77-1AA1D0FF0A2F}"/>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24E7170F-16BF-4846-AC91-2324AA752643}"/>
              </a:ext>
            </a:extLst>
          </p:cNvPr>
          <p:cNvSpPr>
            <a:spLocks noGrp="1"/>
          </p:cNvSpPr>
          <p:nvPr>
            <p:ph type="sldNum" sz="quarter" idx="4"/>
          </p:nvPr>
        </p:nvSpPr>
        <p:spPr/>
        <p:txBody>
          <a:bodyPr/>
          <a:lstStyle/>
          <a:p>
            <a:fld id="{6539F8D3-93EF-4BA6-97BB-6F8EB8A1A30F}" type="slidenum">
              <a:rPr lang="pl-PL" smtClean="0"/>
              <a:pPr/>
              <a:t>4</a:t>
            </a:fld>
            <a:endParaRPr lang="pl-PL" dirty="0"/>
          </a:p>
        </p:txBody>
      </p:sp>
      <p:sp>
        <p:nvSpPr>
          <p:cNvPr id="5" name="Symbol zastępczy tekstu 4">
            <a:extLst>
              <a:ext uri="{FF2B5EF4-FFF2-40B4-BE49-F238E27FC236}">
                <a16:creationId xmlns:a16="http://schemas.microsoft.com/office/drawing/2014/main" id="{32B39982-D895-450C-90E1-BD8A0EF597A9}"/>
              </a:ext>
            </a:extLst>
          </p:cNvPr>
          <p:cNvSpPr>
            <a:spLocks noGrp="1"/>
          </p:cNvSpPr>
          <p:nvPr>
            <p:ph type="body" sz="quarter" idx="13"/>
          </p:nvPr>
        </p:nvSpPr>
        <p:spPr/>
        <p:txBody>
          <a:bodyPr>
            <a:noAutofit/>
          </a:bodyPr>
          <a:lstStyle/>
          <a:p>
            <a:pPr indent="457200">
              <a:spcBef>
                <a:spcPts val="0"/>
              </a:spcBef>
              <a:tabLst>
                <a:tab pos="5486400" algn="r"/>
                <a:tab pos="449580" algn="l"/>
              </a:tabLst>
            </a:pPr>
            <a:r>
              <a:rPr lang="pl-PL" sz="1100" b="1" dirty="0">
                <a:ea typeface="Times New Roman" panose="02020603050405020304" pitchFamily="18" charset="0"/>
                <a:cs typeface="Calibri" panose="020F0502020204030204" pitchFamily="34" charset="0"/>
              </a:rPr>
              <a:t>Model uczenia maszynowego – </a:t>
            </a:r>
            <a:r>
              <a:rPr lang="pl-PL" sz="1100" dirty="0">
                <a:ea typeface="Times New Roman" panose="02020603050405020304" pitchFamily="18" charset="0"/>
                <a:cs typeface="Calibri" panose="020F0502020204030204" pitchFamily="34" charset="0"/>
              </a:rPr>
              <a:t>ogół metod i algorytmów statystycznych służących do predykcji</a:t>
            </a:r>
          </a:p>
          <a:p>
            <a:pPr indent="457200">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zmiennych nieobserwowalnych (np. płeć) na podstawie obserwowalnych (np. zainstalowanych</a:t>
            </a:r>
          </a:p>
          <a:p>
            <a:pPr indent="457200">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aplikacji).</a:t>
            </a:r>
            <a:endParaRPr lang="pl-PL" sz="1100" dirty="0">
              <a:ea typeface="Times New Roman" panose="02020603050405020304" pitchFamily="18" charset="0"/>
              <a:cs typeface="Times New Roman" panose="02020603050405020304" pitchFamily="18" charset="0"/>
            </a:endParaRPr>
          </a:p>
          <a:p>
            <a:pPr indent="457200">
              <a:spcBef>
                <a:spcPts val="0"/>
              </a:spcBef>
              <a:tabLst>
                <a:tab pos="5486400" algn="r"/>
                <a:tab pos="449580" algn="l"/>
              </a:tabLst>
            </a:pPr>
            <a:endParaRPr lang="pl-PL" sz="1100" b="1" dirty="0">
              <a:ea typeface="Times New Roman" panose="02020603050405020304" pitchFamily="18" charset="0"/>
              <a:cs typeface="Calibri" panose="020F0502020204030204" pitchFamily="34" charset="0"/>
            </a:endParaRPr>
          </a:p>
          <a:p>
            <a:pPr indent="457200">
              <a:spcBef>
                <a:spcPts val="0"/>
              </a:spcBef>
              <a:tabLst>
                <a:tab pos="5486400" algn="r"/>
                <a:tab pos="449580" algn="l"/>
              </a:tabLst>
            </a:pPr>
            <a:r>
              <a:rPr lang="pl-PL" sz="1100" b="1" dirty="0">
                <a:ea typeface="Times New Roman" panose="02020603050405020304" pitchFamily="18" charset="0"/>
                <a:cs typeface="Calibri" panose="020F0502020204030204" pitchFamily="34" charset="0"/>
              </a:rPr>
              <a:t>T</a:t>
            </a:r>
          </a:p>
          <a:p>
            <a:pPr indent="457200">
              <a:spcBef>
                <a:spcPts val="0"/>
              </a:spcBef>
              <a:tabLst>
                <a:tab pos="5486400" algn="r"/>
                <a:tab pos="449580" algn="l"/>
              </a:tabLst>
            </a:pPr>
            <a:r>
              <a:rPr lang="pl-PL" sz="1100" b="1" dirty="0">
                <a:ea typeface="Times New Roman" panose="02020603050405020304" pitchFamily="18" charset="0"/>
                <a:cs typeface="Calibri" panose="020F0502020204030204" pitchFamily="34" charset="0"/>
              </a:rPr>
              <a:t>Turysta krajowy - </a:t>
            </a:r>
            <a:r>
              <a:rPr lang="pl-PL" sz="1100" dirty="0">
                <a:ea typeface="Times New Roman" panose="02020603050405020304" pitchFamily="18" charset="0"/>
                <a:cs typeface="Calibri" panose="020F0502020204030204" pitchFamily="34" charset="0"/>
              </a:rPr>
              <a:t>użytkownik urządzenia mobilnego, który spędził minimum 2 dni (w tym nocleg)</a:t>
            </a:r>
          </a:p>
          <a:p>
            <a:pPr indent="457200">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w danym województwie i nie jest jego mieszkańcem. Jego strefą zamieszkania jest inne</a:t>
            </a:r>
          </a:p>
          <a:p>
            <a:pPr indent="457200">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województwo niż województwo badane. Użytkownik spędził nocleg w danym województwie,</a:t>
            </a:r>
          </a:p>
          <a:p>
            <a:pPr indent="457200">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jeśli spędził w nim co najmniej 3h w godzinach 23.00-7.00. Pobyt wdanym województwie nie</a:t>
            </a:r>
          </a:p>
          <a:p>
            <a:pPr indent="457200" algn="l">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przekraczał jednorazowo  21 nocy w badanym okresie. Liczony jest każdy pobyt </a:t>
            </a:r>
          </a:p>
          <a:p>
            <a:pPr indent="457200" algn="l">
              <a:spcBef>
                <a:spcPts val="0"/>
              </a:spcBef>
              <a:tabLst>
                <a:tab pos="5486400" algn="r"/>
                <a:tab pos="449580" algn="l"/>
              </a:tabLst>
            </a:pPr>
            <a:r>
              <a:rPr lang="pl-PL" sz="1100" b="1" dirty="0">
                <a:ea typeface="Times New Roman" panose="02020603050405020304" pitchFamily="18" charset="0"/>
                <a:cs typeface="Calibri" panose="020F0502020204030204" pitchFamily="34" charset="0"/>
              </a:rPr>
              <a:t>Turysta zagraniczny - </a:t>
            </a:r>
            <a:r>
              <a:rPr lang="pl-PL" sz="1100" dirty="0">
                <a:ea typeface="Times New Roman" panose="02020603050405020304" pitchFamily="18" charset="0"/>
                <a:cs typeface="Calibri" panose="020F0502020204030204" pitchFamily="34" charset="0"/>
              </a:rPr>
              <a:t>użytkownik urządzenia mobilnego, który spędził minimum dwa dni (w tym</a:t>
            </a:r>
          </a:p>
          <a:p>
            <a:pPr indent="457200">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nocleg) w danym województwie i nie jest jego mieszkańcem. Jego strefą zamieszkania jest inny</a:t>
            </a:r>
          </a:p>
          <a:p>
            <a:pPr indent="457200">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kraj niż Polska. Użytkownik spędził nocleg w danym województwie,</a:t>
            </a:r>
          </a:p>
          <a:p>
            <a:pPr indent="457200">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jeśli spędził w nim co najmniej 3h w godzinach 23.00-7.00. Pobyt wdanym województwie nie</a:t>
            </a:r>
          </a:p>
          <a:p>
            <a:pPr indent="457200" algn="l">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przekraczał jednorazowo  21 nocy w badanym okresie. </a:t>
            </a:r>
          </a:p>
          <a:p>
            <a:pPr indent="457200">
              <a:spcBef>
                <a:spcPts val="0"/>
              </a:spcBef>
              <a:tabLst>
                <a:tab pos="5486400" algn="r"/>
                <a:tab pos="449580" algn="l"/>
              </a:tabLst>
            </a:pPr>
            <a:r>
              <a:rPr lang="pl-PL" sz="1100" b="1" dirty="0">
                <a:ea typeface="Times New Roman" panose="02020603050405020304" pitchFamily="18" charset="0"/>
                <a:cs typeface="Calibri" panose="020F0502020204030204" pitchFamily="34" charset="0"/>
              </a:rPr>
              <a:t>Turysta regionalny - </a:t>
            </a:r>
            <a:r>
              <a:rPr lang="pl-PL" sz="1100" dirty="0">
                <a:ea typeface="Times New Roman" panose="02020603050405020304" pitchFamily="18" charset="0"/>
                <a:cs typeface="Calibri" panose="020F0502020204030204" pitchFamily="34" charset="0"/>
              </a:rPr>
              <a:t>użytkownik urządzenia mobilnego, który spędził minimum 2 dni (w tym</a:t>
            </a:r>
          </a:p>
          <a:p>
            <a:pPr indent="457200">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nocleg) w danym województwie  i jest jego mieszkańcem. Użytkownik spędził nocleg w danym</a:t>
            </a:r>
          </a:p>
          <a:p>
            <a:pPr indent="457200">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województwie, jeśli spędził w nim co najmniej 3h w godzinach 23.00-7.00. </a:t>
            </a:r>
          </a:p>
          <a:p>
            <a:pPr indent="457200">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Pobyt wdanym województwie nie przekraczał jednorazowo  21 nocy w badanym okresie. </a:t>
            </a:r>
          </a:p>
          <a:p>
            <a:pPr indent="457200">
              <a:spcBef>
                <a:spcPts val="0"/>
              </a:spcBef>
              <a:tabLst>
                <a:tab pos="5486400" algn="r"/>
                <a:tab pos="449580" algn="l"/>
              </a:tabLst>
            </a:pPr>
            <a:r>
              <a:rPr lang="pl-PL" sz="1100" b="1" dirty="0">
                <a:ea typeface="Times New Roman" panose="02020603050405020304" pitchFamily="18" charset="0"/>
                <a:cs typeface="Calibri" panose="020F0502020204030204" pitchFamily="34" charset="0"/>
              </a:rPr>
              <a:t>Turyści zagraniczni z Ukrainy  -</a:t>
            </a:r>
            <a:r>
              <a:rPr lang="pl-PL" sz="1100" dirty="0">
                <a:ea typeface="Times New Roman" panose="02020603050405020304" pitchFamily="18" charset="0"/>
                <a:cs typeface="Calibri" panose="020F0502020204030204" pitchFamily="34" charset="0"/>
              </a:rPr>
              <a:t>użytkownik urządzenia mobilnego, który spędził minimum dwa dni                    	               (w tym nocleg) w danym województwie i nie jest jego mieszkańcem. Użytkownik był na terenie                  	              Ukrainy co najmniej 1 raz w przeciągu ostatnich 12 miesięcy, ma ustawiony język rosyjski lub 		             ukraiński w telefonie  . Użytkownik spędził nocleg w danym województwie, jeśli spędził w nim co</a:t>
            </a:r>
          </a:p>
          <a:p>
            <a:pPr indent="457200">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najmniej 3h w godzinach 23.00-7.00. Pobyt wdanym województwie nie</a:t>
            </a:r>
          </a:p>
          <a:p>
            <a:pPr indent="457200" algn="ctr">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przekraczał jednorazowo  21 nocy w badanym okresie. W przypadku gdy użytkownik, nie był na terenie                                                                                                                                                                                                                                                                                                         Ukrainy w przeciągu 12 miesięcy, to przechodzi to kategorii turysta krajowy lub regionalny. </a:t>
            </a:r>
          </a:p>
          <a:p>
            <a:pPr indent="457200">
              <a:spcBef>
                <a:spcPts val="0"/>
              </a:spcBef>
              <a:tabLst>
                <a:tab pos="5486400" algn="r"/>
                <a:tab pos="449580" algn="l"/>
              </a:tabLst>
            </a:pPr>
            <a:endParaRPr lang="pl-PL" sz="1100" b="1" dirty="0">
              <a:ea typeface="Times New Roman" panose="02020603050405020304" pitchFamily="18" charset="0"/>
              <a:cs typeface="Calibri" panose="020F0502020204030204" pitchFamily="34" charset="0"/>
            </a:endParaRPr>
          </a:p>
          <a:p>
            <a:pPr indent="457200">
              <a:spcBef>
                <a:spcPts val="0"/>
              </a:spcBef>
              <a:tabLst>
                <a:tab pos="5486400" algn="r"/>
                <a:tab pos="449580" algn="l"/>
              </a:tabLst>
            </a:pPr>
            <a:r>
              <a:rPr lang="pl-PL" sz="1100" b="1" dirty="0">
                <a:ea typeface="Times New Roman" panose="02020603050405020304" pitchFamily="18" charset="0"/>
                <a:cs typeface="Calibri" panose="020F0502020204030204" pitchFamily="34" charset="0"/>
              </a:rPr>
              <a:t>U</a:t>
            </a:r>
            <a:endParaRPr lang="pl-PL" sz="1100" dirty="0">
              <a:ea typeface="Times New Roman" panose="02020603050405020304" pitchFamily="18" charset="0"/>
              <a:cs typeface="Times New Roman" panose="02020603050405020304" pitchFamily="18" charset="0"/>
            </a:endParaRPr>
          </a:p>
          <a:p>
            <a:pPr indent="457200">
              <a:spcBef>
                <a:spcPts val="0"/>
              </a:spcBef>
              <a:tabLst>
                <a:tab pos="5486400" algn="r"/>
                <a:tab pos="449580" algn="l"/>
              </a:tabLst>
            </a:pPr>
            <a:r>
              <a:rPr lang="pl-PL" sz="1100" b="1" dirty="0">
                <a:ea typeface="Times New Roman" panose="02020603050405020304" pitchFamily="18" charset="0"/>
                <a:cs typeface="Calibri" panose="020F0502020204030204" pitchFamily="34" charset="0"/>
              </a:rPr>
              <a:t>Użytkownik –</a:t>
            </a:r>
            <a:r>
              <a:rPr lang="pl-PL" sz="1100" dirty="0">
                <a:ea typeface="Times New Roman" panose="02020603050405020304" pitchFamily="18" charset="0"/>
                <a:cs typeface="Calibri" panose="020F0502020204030204" pitchFamily="34" charset="0"/>
              </a:rPr>
              <a:t> osoba posiadająca telefon komórkowy.</a:t>
            </a:r>
            <a:endParaRPr lang="pl-PL" sz="1100" dirty="0">
              <a:ea typeface="Times New Roman" panose="02020603050405020304" pitchFamily="18" charset="0"/>
              <a:cs typeface="Times New Roman" panose="02020603050405020304" pitchFamily="18" charset="0"/>
            </a:endParaRPr>
          </a:p>
          <a:p>
            <a:pPr indent="457200">
              <a:spcBef>
                <a:spcPts val="0"/>
              </a:spcBef>
              <a:tabLst>
                <a:tab pos="5486400" algn="r"/>
                <a:tab pos="449580" algn="l"/>
              </a:tabLst>
            </a:pPr>
            <a:r>
              <a:rPr lang="pl-PL" sz="1100" b="1" dirty="0">
                <a:ea typeface="Times New Roman" panose="02020603050405020304" pitchFamily="18" charset="0"/>
                <a:cs typeface="Calibri" panose="020F0502020204030204" pitchFamily="34" charset="0"/>
              </a:rPr>
              <a:t>Unikalny użytkownik – </a:t>
            </a:r>
            <a:r>
              <a:rPr lang="pl-PL" sz="1100" dirty="0">
                <a:ea typeface="Times New Roman" panose="02020603050405020304" pitchFamily="18" charset="0"/>
                <a:cs typeface="Calibri" panose="020F0502020204030204" pitchFamily="34" charset="0"/>
              </a:rPr>
              <a:t>użytkownik, którego unikalny identyfikator nie powiela się z innym w</a:t>
            </a:r>
          </a:p>
          <a:p>
            <a:pPr indent="457200">
              <a:spcBef>
                <a:spcPts val="0"/>
              </a:spcBef>
              <a:tabLst>
                <a:tab pos="5486400" algn="r"/>
                <a:tab pos="449580" algn="l"/>
              </a:tabLst>
            </a:pPr>
            <a:r>
              <a:rPr lang="pl-PL" sz="1100" dirty="0">
                <a:ea typeface="Times New Roman" panose="02020603050405020304" pitchFamily="18" charset="0"/>
                <a:cs typeface="Calibri" panose="020F0502020204030204" pitchFamily="34" charset="0"/>
              </a:rPr>
              <a:t>bazie.</a:t>
            </a:r>
            <a:endParaRPr lang="pl-PL" sz="1100" dirty="0">
              <a:ea typeface="Times New Roman" panose="02020603050405020304" pitchFamily="18" charset="0"/>
              <a:cs typeface="Times New Roman" panose="02020603050405020304" pitchFamily="18" charset="0"/>
            </a:endParaRPr>
          </a:p>
          <a:p>
            <a:pPr indent="457200">
              <a:spcBef>
                <a:spcPts val="0"/>
              </a:spcBef>
              <a:tabLst>
                <a:tab pos="5486400" algn="r"/>
                <a:tab pos="449580" algn="l"/>
              </a:tabLst>
            </a:pPr>
            <a:endParaRPr lang="pl-PL" sz="1100" b="1" dirty="0">
              <a:effectLst/>
              <a:latin typeface="Lato" panose="020F0502020204030203" pitchFamily="34" charset="0"/>
              <a:ea typeface="Times New Roman" panose="02020603050405020304" pitchFamily="18" charset="0"/>
              <a:cs typeface="Calibri" panose="020F0502020204030204" pitchFamily="34" charset="0"/>
            </a:endParaRPr>
          </a:p>
        </p:txBody>
      </p:sp>
      <p:sp>
        <p:nvSpPr>
          <p:cNvPr id="7" name="Symbol zastępczy tekstu 6">
            <a:extLst>
              <a:ext uri="{FF2B5EF4-FFF2-40B4-BE49-F238E27FC236}">
                <a16:creationId xmlns:a16="http://schemas.microsoft.com/office/drawing/2014/main" id="{D9516950-9BD2-4FE8-87EC-22B624DED41A}"/>
              </a:ext>
            </a:extLst>
          </p:cNvPr>
          <p:cNvSpPr>
            <a:spLocks noGrp="1"/>
          </p:cNvSpPr>
          <p:nvPr>
            <p:ph type="body" sz="quarter" idx="16"/>
          </p:nvPr>
        </p:nvSpPr>
        <p:spPr/>
        <p:txBody>
          <a:bodyPr/>
          <a:lstStyle/>
          <a:p>
            <a:r>
              <a:rPr lang="pl-PL" dirty="0"/>
              <a:t>Słownik pojęć	</a:t>
            </a:r>
          </a:p>
        </p:txBody>
      </p:sp>
      <p:sp>
        <p:nvSpPr>
          <p:cNvPr id="8" name="Symbol zastępczy tekstu 5">
            <a:extLst>
              <a:ext uri="{FF2B5EF4-FFF2-40B4-BE49-F238E27FC236}">
                <a16:creationId xmlns:a16="http://schemas.microsoft.com/office/drawing/2014/main" id="{F841E835-F7C2-7545-CFAF-932FA2BB1D9C}"/>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spTree>
    <p:extLst>
      <p:ext uri="{BB962C8B-B14F-4D97-AF65-F5344CB8AC3E}">
        <p14:creationId xmlns:p14="http://schemas.microsoft.com/office/powerpoint/2010/main" val="225232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52CF3-237C-ECEC-8C5D-EA79FE69E71F}"/>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BDF283E-D751-1459-5298-C792085F1B4B}"/>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8510249F-EDD3-2361-94F9-34A8CF3C1962}"/>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3563D194-08A0-25FA-4684-CADC346CA24A}"/>
              </a:ext>
            </a:extLst>
          </p:cNvPr>
          <p:cNvSpPr>
            <a:spLocks noGrp="1"/>
          </p:cNvSpPr>
          <p:nvPr>
            <p:ph type="sldNum" sz="quarter" idx="4"/>
          </p:nvPr>
        </p:nvSpPr>
        <p:spPr/>
        <p:txBody>
          <a:bodyPr/>
          <a:lstStyle/>
          <a:p>
            <a:fld id="{6539F8D3-93EF-4BA6-97BB-6F8EB8A1A30F}" type="slidenum">
              <a:rPr lang="pl-PL" smtClean="0"/>
              <a:pPr/>
              <a:t>5</a:t>
            </a:fld>
            <a:endParaRPr lang="pl-PL" dirty="0"/>
          </a:p>
        </p:txBody>
      </p:sp>
      <p:sp>
        <p:nvSpPr>
          <p:cNvPr id="5" name="Symbol zastępczy tekstu 4">
            <a:extLst>
              <a:ext uri="{FF2B5EF4-FFF2-40B4-BE49-F238E27FC236}">
                <a16:creationId xmlns:a16="http://schemas.microsoft.com/office/drawing/2014/main" id="{6FA0278D-8DE2-B87E-3087-2480CB04CDF7}"/>
              </a:ext>
            </a:extLst>
          </p:cNvPr>
          <p:cNvSpPr>
            <a:spLocks noGrp="1"/>
          </p:cNvSpPr>
          <p:nvPr>
            <p:ph type="body" sz="quarter" idx="13"/>
          </p:nvPr>
        </p:nvSpPr>
        <p:spPr/>
        <p:txBody>
          <a:bodyPr>
            <a:noAutofit/>
          </a:bodyPr>
          <a:lstStyle/>
          <a:p>
            <a:pPr indent="457200">
              <a:spcBef>
                <a:spcPts val="0"/>
              </a:spcBef>
              <a:tabLst>
                <a:tab pos="5486400" algn="r"/>
                <a:tab pos="449580" algn="l"/>
              </a:tabLst>
            </a:pPr>
            <a:endParaRPr lang="pl-PL" sz="1100" b="1" dirty="0">
              <a:effectLst/>
              <a:latin typeface="Lato" panose="020F0502020204030203" pitchFamily="34" charset="0"/>
              <a:ea typeface="Times New Roman" panose="02020603050405020304" pitchFamily="18" charset="0"/>
              <a:cs typeface="Calibri" panose="020F0502020204030204" pitchFamily="34" charset="0"/>
            </a:endParaRPr>
          </a:p>
          <a:p>
            <a:pPr indent="457200">
              <a:spcBef>
                <a:spcPts val="0"/>
              </a:spcBef>
              <a:tabLst>
                <a:tab pos="5486400" algn="r"/>
                <a:tab pos="449580" algn="l"/>
              </a:tabLst>
            </a:pPr>
            <a:r>
              <a:rPr lang="pl-PL" sz="1100" b="1" dirty="0">
                <a:effectLst/>
                <a:ea typeface="Times New Roman" panose="02020603050405020304" pitchFamily="18" charset="0"/>
                <a:cs typeface="Calibri" panose="020F0502020204030204" pitchFamily="34" charset="0"/>
              </a:rPr>
              <a:t>Z</a:t>
            </a:r>
            <a:endParaRPr lang="pl-PL" sz="1100" dirty="0">
              <a:effectLst/>
              <a:ea typeface="Times New Roman" panose="02020603050405020304" pitchFamily="18" charset="0"/>
              <a:cs typeface="Times New Roman" panose="02020603050405020304" pitchFamily="18" charset="0"/>
            </a:endParaRPr>
          </a:p>
          <a:p>
            <a:pPr indent="457200">
              <a:spcBef>
                <a:spcPts val="0"/>
              </a:spcBef>
            </a:pPr>
            <a:r>
              <a:rPr lang="en-US" sz="1100" b="1" dirty="0">
                <a:effectLst/>
                <a:ea typeface="Times New Roman" panose="02020603050405020304" pitchFamily="18" charset="0"/>
                <a:cs typeface="Times New Roman" panose="02020603050405020304" pitchFamily="18" charset="0"/>
              </a:rPr>
              <a:t>Zbiór big data –</a:t>
            </a:r>
            <a:r>
              <a:rPr lang="en-US" sz="1100" dirty="0">
                <a:effectLst/>
                <a:ea typeface="Times New Roman" panose="02020603050405020304" pitchFamily="18" charset="0"/>
                <a:cs typeface="Times New Roman" panose="02020603050405020304" pitchFamily="18" charset="0"/>
              </a:rPr>
              <a:t> zbiór „dużych danych”, czyli taki, który z uwagi na swą wielkość, szybkość</a:t>
            </a:r>
            <a:endParaRPr lang="pl-PL" sz="1100" dirty="0">
              <a:ea typeface="Times New Roman" panose="02020603050405020304" pitchFamily="18" charset="0"/>
              <a:cs typeface="Times New Roman" panose="02020603050405020304" pitchFamily="18" charset="0"/>
            </a:endParaRPr>
          </a:p>
          <a:p>
            <a:pPr indent="457200">
              <a:spcBef>
                <a:spcPts val="0"/>
              </a:spcBef>
            </a:pPr>
            <a:r>
              <a:rPr lang="en-US" sz="1100" dirty="0">
                <a:effectLst/>
                <a:ea typeface="Times New Roman" panose="02020603050405020304" pitchFamily="18" charset="0"/>
                <a:cs typeface="Times New Roman" panose="02020603050405020304" pitchFamily="18" charset="0"/>
              </a:rPr>
              <a:t>napływania oraz różnorodność jest trudny do przetwarzania. W praktyce nie da się takich danych</a:t>
            </a:r>
            <a:endParaRPr lang="pl-PL" sz="1100" dirty="0">
              <a:ea typeface="Times New Roman" panose="02020603050405020304" pitchFamily="18" charset="0"/>
              <a:cs typeface="Times New Roman" panose="02020603050405020304" pitchFamily="18" charset="0"/>
            </a:endParaRPr>
          </a:p>
          <a:p>
            <a:pPr indent="457200">
              <a:spcBef>
                <a:spcPts val="0"/>
              </a:spcBef>
            </a:pPr>
            <a:r>
              <a:rPr lang="en-US" sz="1100" dirty="0">
                <a:effectLst/>
                <a:ea typeface="Times New Roman" panose="02020603050405020304" pitchFamily="18" charset="0"/>
                <a:cs typeface="Times New Roman" panose="02020603050405020304" pitchFamily="18" charset="0"/>
              </a:rPr>
              <a:t>dostarczyć do pojedynczego komputera do przetworzenia. Konieczne jest dzielenie zbioru na</a:t>
            </a:r>
            <a:endParaRPr lang="pl-PL" sz="1100" dirty="0">
              <a:ea typeface="Times New Roman" panose="02020603050405020304" pitchFamily="18" charset="0"/>
              <a:cs typeface="Times New Roman" panose="02020603050405020304" pitchFamily="18" charset="0"/>
            </a:endParaRPr>
          </a:p>
          <a:p>
            <a:pPr indent="457200">
              <a:spcBef>
                <a:spcPts val="0"/>
              </a:spcBef>
            </a:pPr>
            <a:r>
              <a:rPr lang="en-US" sz="1100" dirty="0">
                <a:effectLst/>
                <a:ea typeface="Times New Roman" panose="02020603050405020304" pitchFamily="18" charset="0"/>
                <a:cs typeface="Times New Roman" panose="02020603050405020304" pitchFamily="18" charset="0"/>
              </a:rPr>
              <a:t>mniejsze części lub przetwarzanie za pomocą chmur obliczeniowych.</a:t>
            </a:r>
            <a:endParaRPr lang="pl-PL" sz="1100" dirty="0"/>
          </a:p>
        </p:txBody>
      </p:sp>
      <p:sp>
        <p:nvSpPr>
          <p:cNvPr id="7" name="Symbol zastępczy tekstu 6">
            <a:extLst>
              <a:ext uri="{FF2B5EF4-FFF2-40B4-BE49-F238E27FC236}">
                <a16:creationId xmlns:a16="http://schemas.microsoft.com/office/drawing/2014/main" id="{5C042676-0C29-870A-3154-D48E547659C8}"/>
              </a:ext>
            </a:extLst>
          </p:cNvPr>
          <p:cNvSpPr>
            <a:spLocks noGrp="1"/>
          </p:cNvSpPr>
          <p:nvPr>
            <p:ph type="body" sz="quarter" idx="16"/>
          </p:nvPr>
        </p:nvSpPr>
        <p:spPr/>
        <p:txBody>
          <a:bodyPr/>
          <a:lstStyle/>
          <a:p>
            <a:r>
              <a:rPr lang="pl-PL" dirty="0"/>
              <a:t>Słownik pojęć	</a:t>
            </a:r>
          </a:p>
        </p:txBody>
      </p:sp>
      <p:sp>
        <p:nvSpPr>
          <p:cNvPr id="8" name="Symbol zastępczy tekstu 5">
            <a:extLst>
              <a:ext uri="{FF2B5EF4-FFF2-40B4-BE49-F238E27FC236}">
                <a16:creationId xmlns:a16="http://schemas.microsoft.com/office/drawing/2014/main" id="{FC8950B1-9318-713A-F8E8-8B726FD3609D}"/>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 </a:t>
            </a:r>
          </a:p>
        </p:txBody>
      </p:sp>
    </p:spTree>
    <p:extLst>
      <p:ext uri="{BB962C8B-B14F-4D97-AF65-F5344CB8AC3E}">
        <p14:creationId xmlns:p14="http://schemas.microsoft.com/office/powerpoint/2010/main" val="45117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0BF0EEC-7F0A-4110-96FB-3FF2C18A6828}"/>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8DEE05F3-4EEB-4958-AD72-D24F121C9A6F}"/>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BBF70E0A-1B90-4950-9FD3-956840FFC593}"/>
              </a:ext>
            </a:extLst>
          </p:cNvPr>
          <p:cNvSpPr>
            <a:spLocks noGrp="1"/>
          </p:cNvSpPr>
          <p:nvPr>
            <p:ph type="sldNum" sz="quarter" idx="4"/>
          </p:nvPr>
        </p:nvSpPr>
        <p:spPr/>
        <p:txBody>
          <a:bodyPr/>
          <a:lstStyle/>
          <a:p>
            <a:fld id="{6539F8D3-93EF-4BA6-97BB-6F8EB8A1A30F}" type="slidenum">
              <a:rPr lang="pl-PL" smtClean="0"/>
              <a:pPr/>
              <a:t>6</a:t>
            </a:fld>
            <a:endParaRPr lang="pl-PL" dirty="0"/>
          </a:p>
        </p:txBody>
      </p:sp>
      <p:sp>
        <p:nvSpPr>
          <p:cNvPr id="5" name="Symbol zastępczy tekstu 4">
            <a:extLst>
              <a:ext uri="{FF2B5EF4-FFF2-40B4-BE49-F238E27FC236}">
                <a16:creationId xmlns:a16="http://schemas.microsoft.com/office/drawing/2014/main" id="{D818A0AB-6DCF-4A3F-9147-80931E2F433B}"/>
              </a:ext>
            </a:extLst>
          </p:cNvPr>
          <p:cNvSpPr>
            <a:spLocks noGrp="1"/>
          </p:cNvSpPr>
          <p:nvPr>
            <p:ph type="body" sz="quarter" idx="13"/>
          </p:nvPr>
        </p:nvSpPr>
        <p:spPr/>
        <p:txBody>
          <a:bodyPr>
            <a:noAutofit/>
          </a:bodyPr>
          <a:lstStyle/>
          <a:p>
            <a:pPr indent="457200">
              <a:tabLst>
                <a:tab pos="5486400" algn="r"/>
              </a:tabLst>
            </a:pPr>
            <a:r>
              <a:rPr lang="pl-PL" sz="1100" dirty="0">
                <a:ea typeface="Times New Roman" panose="02020603050405020304" pitchFamily="18" charset="0"/>
                <a:cs typeface="Calibri" panose="020F0502020204030204" pitchFamily="34" charset="0"/>
              </a:rPr>
              <a:t>Selectivv gromadzi dane dotyczące wyświetlania reklam dla unikalnych użytkowników, dzięki czemu można m.in. określić miejsce zamieszkania, miejsce pracy, czy kierunki podróży. Dane mobilne pozwalają na oszacowanie grupy wiekowej, płci, miejsca zamieszkania czy liczby dni pobytu odwiedzającego określone miejsce. W tym celu firma Selectivv posługuje się informacjami: o języku telefonu, o koordynatach GPS, w jakich rejestrowane jest urządzenie, o aplikacjach, z jakich korzysta użytkownik telefonu i o stronach mobilnych, jakie odwiedza.</a:t>
            </a:r>
            <a:endParaRPr lang="pl-PL" sz="1100" dirty="0">
              <a:ea typeface="Times New Roman" panose="02020603050405020304" pitchFamily="18" charset="0"/>
              <a:cs typeface="Times New Roman" panose="02020603050405020304" pitchFamily="18" charset="0"/>
            </a:endParaRPr>
          </a:p>
          <a:p>
            <a:pPr indent="457200">
              <a:tabLst>
                <a:tab pos="5486400" algn="r"/>
              </a:tabLst>
            </a:pPr>
            <a:r>
              <a:rPr lang="pl-PL" sz="1100" dirty="0">
                <a:ea typeface="Times New Roman" panose="02020603050405020304" pitchFamily="18" charset="0"/>
                <a:cs typeface="Calibri" panose="020F0502020204030204" pitchFamily="34" charset="0"/>
              </a:rPr>
              <a:t>Każda z charakterystyk jest oszacowaniem uzyskiwanym z modelu uczenia maszynowego.</a:t>
            </a:r>
            <a:r>
              <a:rPr lang="pl-PL" sz="1100" b="1" dirty="0">
                <a:ea typeface="Times New Roman" panose="02020603050405020304" pitchFamily="18" charset="0"/>
                <a:cs typeface="Calibri" panose="020F0502020204030204" pitchFamily="34" charset="0"/>
              </a:rPr>
              <a:t> </a:t>
            </a:r>
            <a:r>
              <a:rPr lang="pl-PL" sz="1100" dirty="0">
                <a:ea typeface="Times New Roman" panose="02020603050405020304" pitchFamily="18" charset="0"/>
                <a:cs typeface="Calibri" panose="020F0502020204030204" pitchFamily="34" charset="0"/>
              </a:rPr>
              <a:t>Liczba dni pobytu została oszacowana na podstawie różnicy pomiędzy pierwszym a ostatnim zarejestrowaniem użytkownika na obszarze danego. województwa.  Liczebność turystów, odwiedzających oraz liczba noclegów została oszacowana na podstawie liczby użytkowników telefonów komórkowych zarejestrowanych </a:t>
            </a:r>
            <a:br>
              <a:rPr lang="pl-PL" sz="1100" dirty="0">
                <a:ea typeface="Times New Roman" panose="02020603050405020304" pitchFamily="18" charset="0"/>
                <a:cs typeface="Calibri" panose="020F0502020204030204" pitchFamily="34" charset="0"/>
              </a:rPr>
            </a:br>
            <a:r>
              <a:rPr lang="pl-PL" sz="1100" dirty="0">
                <a:ea typeface="Times New Roman" panose="02020603050405020304" pitchFamily="18" charset="0"/>
                <a:cs typeface="Calibri" panose="020F0502020204030204" pitchFamily="34" charset="0"/>
              </a:rPr>
              <a:t>w koordynatach GPS badanego województwa. Podział turystów na krajowych </a:t>
            </a:r>
            <a:br>
              <a:rPr lang="pl-PL" sz="1100" dirty="0">
                <a:ea typeface="Times New Roman" panose="02020603050405020304" pitchFamily="18" charset="0"/>
                <a:cs typeface="Calibri" panose="020F0502020204030204" pitchFamily="34" charset="0"/>
              </a:rPr>
            </a:br>
            <a:r>
              <a:rPr lang="pl-PL" sz="1100" dirty="0">
                <a:ea typeface="Times New Roman" panose="02020603050405020304" pitchFamily="18" charset="0"/>
                <a:cs typeface="Calibri" panose="020F0502020204030204" pitchFamily="34" charset="0"/>
              </a:rPr>
              <a:t>i zagranicznych został wykonany na podstawie kraju, w którym najczęściej rejestrowane jest urządzenie mobilne. Płeć została oszacowana dzięki zastosowaniu klasyfikatora, który estymuje płeć użytkownika telefonu komórkowego na podstawie informacji o używanych przez niego aplikacjach.                                    </a:t>
            </a:r>
            <a:r>
              <a:rPr lang="pl-PL" sz="1100" dirty="0">
                <a:ea typeface="Times New Roman" panose="02020603050405020304" pitchFamily="18" charset="0"/>
                <a:cs typeface="Times New Roman" panose="02020603050405020304" pitchFamily="18" charset="0"/>
              </a:rPr>
              <a:t>Selectivv jest firmą, która wykorzystuje platformę reklamy </a:t>
            </a:r>
            <a:r>
              <a:rPr lang="pl-PL" sz="1100" dirty="0" err="1">
                <a:ea typeface="Times New Roman" panose="02020603050405020304" pitchFamily="18" charset="0"/>
                <a:cs typeface="Times New Roman" panose="02020603050405020304" pitchFamily="18" charset="0"/>
              </a:rPr>
              <a:t>programmatic</a:t>
            </a:r>
            <a:r>
              <a:rPr lang="pl-PL" sz="1100" dirty="0">
                <a:ea typeface="Times New Roman" panose="02020603050405020304" pitchFamily="18" charset="0"/>
                <a:cs typeface="Times New Roman" panose="02020603050405020304" pitchFamily="18" charset="0"/>
              </a:rPr>
              <a:t> do monitorowania około 350 000 używanych aplikacji mobilnych i ponad 17 milionów stron mobilnych odwiedzanych przez ponad 30 milionów użytkowników smartfonów w Polsce. Platformy reklamy </a:t>
            </a:r>
            <a:r>
              <a:rPr lang="pl-PL" sz="1100" dirty="0" err="1">
                <a:ea typeface="Times New Roman" panose="02020603050405020304" pitchFamily="18" charset="0"/>
                <a:cs typeface="Times New Roman" panose="02020603050405020304" pitchFamily="18" charset="0"/>
              </a:rPr>
              <a:t>programmatic</a:t>
            </a:r>
            <a:r>
              <a:rPr lang="pl-PL" sz="1100" dirty="0">
                <a:ea typeface="Times New Roman" panose="02020603050405020304" pitchFamily="18" charset="0"/>
                <a:cs typeface="Times New Roman" panose="02020603050405020304" pitchFamily="18" charset="0"/>
              </a:rPr>
              <a:t> to systemy informatyczne, które automatyzują proces wyświetlania reklam użytkownikom Internetu na podstawie ich indywidualnych cech, takich jak dotychczasowe zachowania w sieci czy lokalizacja. Opierają się na systemach licytacji w czasie rzeczywistym, które w ciągu kilku milisekund decydują, czy pokazać daną reklamę danemu użytkownikowi. W praktyce system </a:t>
            </a:r>
            <a:r>
              <a:rPr lang="pl-PL" sz="1100" dirty="0" err="1">
                <a:ea typeface="Times New Roman" panose="02020603050405020304" pitchFamily="18" charset="0"/>
                <a:cs typeface="Times New Roman" panose="02020603050405020304" pitchFamily="18" charset="0"/>
              </a:rPr>
              <a:t>programmatic</a:t>
            </a:r>
            <a:r>
              <a:rPr lang="pl-PL" sz="1100" dirty="0">
                <a:ea typeface="Times New Roman" panose="02020603050405020304" pitchFamily="18" charset="0"/>
                <a:cs typeface="Times New Roman" panose="02020603050405020304" pitchFamily="18" charset="0"/>
              </a:rPr>
              <a:t> działa w następujący sposób. Kiedy użytkownik urządzenia mobilnego otwiera stronę internetową lub aplikację, która zawiera powierzchnię reklamową z reklamą wyświetlaną przez konkretną firmę (np. Selectivv), firma otrzymuje z urządzenia mobilnego podstawowe informacje wraz z indywidualnym numerem powiązanym z kontem użytkownika. Numer ten jest przydzielany za pomocą dwóch systemów: identyfikatora reklamowego Google (GAID) oraz identyfikatora reklamodawców Apple (IDFA). Pierwszy z nich działa na smartfonach z systemem Android, drugi - na tych z m.in. iOS. W 2024 roku baza Selectivv, po </a:t>
            </a:r>
            <a:r>
              <a:rPr lang="pl-PL" sz="1100" dirty="0" err="1">
                <a:ea typeface="Times New Roman" panose="02020603050405020304" pitchFamily="18" charset="0"/>
                <a:cs typeface="Times New Roman" panose="02020603050405020304" pitchFamily="18" charset="0"/>
              </a:rPr>
              <a:t>deduplikacj</a:t>
            </a:r>
            <a:r>
              <a:rPr lang="pl-PL" sz="1100" dirty="0">
                <a:ea typeface="Times New Roman" panose="02020603050405020304" pitchFamily="18" charset="0"/>
                <a:cs typeface="Times New Roman" panose="02020603050405020304" pitchFamily="18" charset="0"/>
              </a:rPr>
              <a:t> identyfikatorów smartfonów (GAID, IDFA) zawierała około 30,9 mln polskich użytkowników 18+ co jest zbliżone do około 31,2 mln obywateli polskich 18+ w rejestrze ludności (PESEL).</a:t>
            </a:r>
          </a:p>
          <a:p>
            <a:pPr indent="457200">
              <a:tabLst>
                <a:tab pos="5486400" algn="r"/>
              </a:tabLst>
            </a:pPr>
            <a:r>
              <a:rPr lang="pl-PL" sz="1100">
                <a:ea typeface="Times New Roman" panose="02020603050405020304" pitchFamily="18" charset="0"/>
                <a:cs typeface="Calibri" panose="020F0502020204030204" pitchFamily="34" charset="0"/>
              </a:rPr>
              <a:t>  </a:t>
            </a:r>
            <a:r>
              <a:rPr lang="pl-PL" sz="1100">
                <a:effectLst/>
                <a:ea typeface="Times New Roman" panose="02020603050405020304" pitchFamily="18" charset="0"/>
                <a:cs typeface="Calibri" panose="020F0502020204030204" pitchFamily="34" charset="0"/>
              </a:rPr>
              <a:t>  </a:t>
            </a:r>
            <a:endParaRPr lang="pl-PL" sz="1100" dirty="0">
              <a:effectLst/>
              <a:ea typeface="Times New Roman" panose="02020603050405020304" pitchFamily="18" charset="0"/>
              <a:cs typeface="Times New Roman" panose="02020603050405020304" pitchFamily="18" charset="0"/>
            </a:endParaRPr>
          </a:p>
        </p:txBody>
      </p:sp>
      <p:sp>
        <p:nvSpPr>
          <p:cNvPr id="7" name="Symbol zastępczy tekstu 6">
            <a:extLst>
              <a:ext uri="{FF2B5EF4-FFF2-40B4-BE49-F238E27FC236}">
                <a16:creationId xmlns:a16="http://schemas.microsoft.com/office/drawing/2014/main" id="{BABD6CC9-D786-47AA-8AF2-9B58BBC831D2}"/>
              </a:ext>
            </a:extLst>
          </p:cNvPr>
          <p:cNvSpPr>
            <a:spLocks noGrp="1"/>
          </p:cNvSpPr>
          <p:nvPr>
            <p:ph type="body" sz="quarter" idx="16"/>
          </p:nvPr>
        </p:nvSpPr>
        <p:spPr/>
        <p:txBody>
          <a:bodyPr/>
          <a:lstStyle/>
          <a:p>
            <a:r>
              <a:rPr lang="pl-PL" dirty="0"/>
              <a:t>Metodologia</a:t>
            </a:r>
          </a:p>
        </p:txBody>
      </p:sp>
      <p:sp>
        <p:nvSpPr>
          <p:cNvPr id="10" name="Symbol zastępczy tekstu 5">
            <a:extLst>
              <a:ext uri="{FF2B5EF4-FFF2-40B4-BE49-F238E27FC236}">
                <a16:creationId xmlns:a16="http://schemas.microsoft.com/office/drawing/2014/main" id="{B1EC4EAF-D9E1-0F11-5A80-78B5D11517EF}"/>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spTree>
    <p:extLst>
      <p:ext uri="{BB962C8B-B14F-4D97-AF65-F5344CB8AC3E}">
        <p14:creationId xmlns:p14="http://schemas.microsoft.com/office/powerpoint/2010/main" val="107262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11917-615A-455D-7D41-24C31146A1C0}"/>
            </a:ext>
          </a:extLst>
        </p:cNvPr>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9992F8F-4457-DB3D-657A-FB671C939AF5}"/>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613B48DF-86D1-832D-CF0D-9FCA6BC1818B}"/>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FA332CB9-E052-B220-0B1C-DDC77E53557E}"/>
              </a:ext>
            </a:extLst>
          </p:cNvPr>
          <p:cNvSpPr>
            <a:spLocks noGrp="1"/>
          </p:cNvSpPr>
          <p:nvPr>
            <p:ph type="sldNum" sz="quarter" idx="4"/>
          </p:nvPr>
        </p:nvSpPr>
        <p:spPr/>
        <p:txBody>
          <a:bodyPr/>
          <a:lstStyle/>
          <a:p>
            <a:fld id="{6539F8D3-93EF-4BA6-97BB-6F8EB8A1A30F}" type="slidenum">
              <a:rPr lang="pl-PL" smtClean="0"/>
              <a:pPr/>
              <a:t>7</a:t>
            </a:fld>
            <a:endParaRPr lang="pl-PL" dirty="0"/>
          </a:p>
        </p:txBody>
      </p:sp>
      <p:sp>
        <p:nvSpPr>
          <p:cNvPr id="5" name="Symbol zastępczy tekstu 4">
            <a:extLst>
              <a:ext uri="{FF2B5EF4-FFF2-40B4-BE49-F238E27FC236}">
                <a16:creationId xmlns:a16="http://schemas.microsoft.com/office/drawing/2014/main" id="{D5CCB2D7-28BB-C888-C48B-AF86FB52D0EE}"/>
              </a:ext>
            </a:extLst>
          </p:cNvPr>
          <p:cNvSpPr>
            <a:spLocks noGrp="1"/>
          </p:cNvSpPr>
          <p:nvPr>
            <p:ph type="body" sz="quarter" idx="13"/>
          </p:nvPr>
        </p:nvSpPr>
        <p:spPr/>
        <p:txBody>
          <a:bodyPr>
            <a:noAutofit/>
          </a:bodyPr>
          <a:lstStyle/>
          <a:p>
            <a:pPr indent="457200" algn="just">
              <a:lnSpc>
                <a:spcPct val="150000"/>
              </a:lnSpc>
              <a:tabLst>
                <a:tab pos="5486400" algn="r"/>
              </a:tabLst>
            </a:pPr>
            <a:r>
              <a:rPr lang="pl-PL" sz="1100" dirty="0">
                <a:effectLst/>
                <a:ea typeface="Times New Roman" panose="02020603050405020304" pitchFamily="18" charset="0"/>
                <a:cs typeface="Calibri" panose="020F0502020204030204" pitchFamily="34" charset="0"/>
              </a:rPr>
              <a:t>OCHRONA DANYCH OSOBOWYCH</a:t>
            </a:r>
            <a:endParaRPr lang="pl-PL" sz="1100" dirty="0">
              <a:effectLst/>
              <a:ea typeface="Times New Roman" panose="02020603050405020304" pitchFamily="18" charset="0"/>
              <a:cs typeface="Times New Roman" panose="02020603050405020304" pitchFamily="18" charset="0"/>
            </a:endParaRPr>
          </a:p>
          <a:p>
            <a:pPr indent="457200" algn="just">
              <a:lnSpc>
                <a:spcPct val="150000"/>
              </a:lnSpc>
              <a:tabLst>
                <a:tab pos="5486400" algn="r"/>
              </a:tabLst>
            </a:pPr>
            <a:r>
              <a:rPr lang="pl-PL" sz="1100" dirty="0">
                <a:effectLst/>
                <a:ea typeface="Times New Roman" panose="02020603050405020304" pitchFamily="18" charset="0"/>
                <a:cs typeface="Calibri" panose="020F0502020204030204" pitchFamily="34" charset="0"/>
              </a:rPr>
              <a:t>W oparciu o przepisy art. 4 pkt. 1 oraz art 5 ust. 1 lit. c - Rozporządzenia Parlamentu Europejskiego i Rady (UE) 2016/679 z dnia 27 kwietnia 2016 r. w sprawie ochrony osób fizycznych w związku z przetwarzaniem danych osobowych i w sprawie swobodnego przepływu takich danych oraz uchylenia dyrektywy 95/46/WE (ogólne rozporządzenie o ochronie danych - RODO), prezentowane są dane ograniczone do co najmniej 100 osób (mniejsze wartości zostały zastąpione znakiem --) aby nie nosiły one znamion danych osobowych, a przez to nie pozwalały na identyfikację osób których dane dotyczą. </a:t>
            </a:r>
            <a:endParaRPr lang="pl-PL" sz="1100" dirty="0">
              <a:effectLst/>
              <a:ea typeface="Times New Roman" panose="02020603050405020304" pitchFamily="18" charset="0"/>
              <a:cs typeface="Times New Roman" panose="02020603050405020304" pitchFamily="18" charset="0"/>
            </a:endParaRPr>
          </a:p>
          <a:p>
            <a:pPr algn="just">
              <a:lnSpc>
                <a:spcPct val="150000"/>
              </a:lnSpc>
            </a:pPr>
            <a:r>
              <a:rPr lang="pl-PL" sz="1100" dirty="0">
                <a:solidFill>
                  <a:srgbClr val="222222"/>
                </a:solidFill>
                <a:effectLst/>
                <a:ea typeface="Times New Roman" panose="02020603050405020304" pitchFamily="18" charset="0"/>
                <a:cs typeface="Times New Roman" panose="02020603050405020304" pitchFamily="18" charset="0"/>
              </a:rPr>
              <a:t>Przepisy RODO nie regulują wprost w jaki sposób należy przeprowadzać </a:t>
            </a:r>
            <a:r>
              <a:rPr lang="pl-PL" sz="1100" dirty="0" err="1">
                <a:solidFill>
                  <a:srgbClr val="222222"/>
                </a:solidFill>
                <a:effectLst/>
                <a:ea typeface="Times New Roman" panose="02020603050405020304" pitchFamily="18" charset="0"/>
                <a:cs typeface="Times New Roman" panose="02020603050405020304" pitchFamily="18" charset="0"/>
              </a:rPr>
              <a:t>anonimizację</a:t>
            </a:r>
            <a:r>
              <a:rPr lang="pl-PL" sz="1100" dirty="0">
                <a:solidFill>
                  <a:srgbClr val="222222"/>
                </a:solidFill>
                <a:effectLst/>
                <a:ea typeface="Times New Roman" panose="02020603050405020304" pitchFamily="18" charset="0"/>
                <a:cs typeface="Times New Roman" panose="02020603050405020304" pitchFamily="18" charset="0"/>
              </a:rPr>
              <a:t> danych osobowych i to na każdym z administratorów ciąży obowiązek takiego przetwarzania, aby pozostawało ono w zgodzie właśnie z regulacjami RODO. Przyjęliśmy takie założenia, aby prezentowane dane nie nosiły znamion danych osobowych w myśl RODO, a co za tym idzie, aby nie było koniecznym uzyskanie podstawy do ich przetwarzania tzn. zgody osób, których dane dotyczą, bo byłoby to niemożliwe w praktyce.</a:t>
            </a:r>
            <a:endParaRPr lang="pl-PL" sz="1100" dirty="0">
              <a:effectLst/>
              <a:ea typeface="Times New Roman" panose="02020603050405020304" pitchFamily="18" charset="0"/>
              <a:cs typeface="Times New Roman" panose="02020603050405020304" pitchFamily="18" charset="0"/>
            </a:endParaRPr>
          </a:p>
          <a:p>
            <a:r>
              <a:rPr lang="pl-PL" sz="1100" dirty="0">
                <a:solidFill>
                  <a:srgbClr val="222222"/>
                </a:solidFill>
                <a:effectLst/>
                <a:ea typeface="Times New Roman" panose="02020603050405020304" pitchFamily="18" charset="0"/>
                <a:cs typeface="Times New Roman" panose="02020603050405020304" pitchFamily="18" charset="0"/>
              </a:rPr>
              <a:t>Dodatkowo prowadząc badania socjologiczne nie orzeka się o grupach, których liczebności są mniejsze od 100, gdyż jest to grupa na tyle nieliczna, że należy przypuszczać, że jest niereprezentatywna, a zatem nie informuje o tym, co najbardziej typowe w populacji ogólnej.</a:t>
            </a:r>
            <a:endParaRPr lang="pl-PL" sz="1100" dirty="0"/>
          </a:p>
          <a:p>
            <a:pPr indent="457200">
              <a:lnSpc>
                <a:spcPct val="150000"/>
              </a:lnSpc>
              <a:tabLst>
                <a:tab pos="5486400" algn="r"/>
              </a:tabLst>
            </a:pPr>
            <a:endParaRPr lang="pl-PL" sz="1100" dirty="0">
              <a:effectLst/>
              <a:ea typeface="Times New Roman" panose="02020603050405020304" pitchFamily="18" charset="0"/>
              <a:cs typeface="Times New Roman" panose="02020603050405020304" pitchFamily="18" charset="0"/>
            </a:endParaRPr>
          </a:p>
        </p:txBody>
      </p:sp>
      <p:sp>
        <p:nvSpPr>
          <p:cNvPr id="7" name="Symbol zastępczy tekstu 6">
            <a:extLst>
              <a:ext uri="{FF2B5EF4-FFF2-40B4-BE49-F238E27FC236}">
                <a16:creationId xmlns:a16="http://schemas.microsoft.com/office/drawing/2014/main" id="{7F98710D-CE37-26E5-AACA-24107C101530}"/>
              </a:ext>
            </a:extLst>
          </p:cNvPr>
          <p:cNvSpPr>
            <a:spLocks noGrp="1"/>
          </p:cNvSpPr>
          <p:nvPr>
            <p:ph type="body" sz="quarter" idx="16"/>
          </p:nvPr>
        </p:nvSpPr>
        <p:spPr/>
        <p:txBody>
          <a:bodyPr/>
          <a:lstStyle/>
          <a:p>
            <a:r>
              <a:rPr lang="pl-PL" dirty="0"/>
              <a:t>Metodologia</a:t>
            </a:r>
          </a:p>
        </p:txBody>
      </p:sp>
      <p:sp>
        <p:nvSpPr>
          <p:cNvPr id="10" name="Symbol zastępczy tekstu 5">
            <a:extLst>
              <a:ext uri="{FF2B5EF4-FFF2-40B4-BE49-F238E27FC236}">
                <a16:creationId xmlns:a16="http://schemas.microsoft.com/office/drawing/2014/main" id="{BC55742D-C782-F21B-03A5-1AA7581EDD27}"/>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 </a:t>
            </a:r>
          </a:p>
        </p:txBody>
      </p:sp>
    </p:spTree>
    <p:extLst>
      <p:ext uri="{BB962C8B-B14F-4D97-AF65-F5344CB8AC3E}">
        <p14:creationId xmlns:p14="http://schemas.microsoft.com/office/powerpoint/2010/main" val="83332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ED91E42-67AF-45F8-BB8F-5CF5FD09B060}"/>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8EAB7BA3-6C56-4CAD-8F46-70F6999458F8}"/>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09705D62-A680-476D-821E-50380AF0E72B}"/>
              </a:ext>
            </a:extLst>
          </p:cNvPr>
          <p:cNvSpPr>
            <a:spLocks noGrp="1"/>
          </p:cNvSpPr>
          <p:nvPr>
            <p:ph type="sldNum" sz="quarter" idx="4"/>
          </p:nvPr>
        </p:nvSpPr>
        <p:spPr/>
        <p:txBody>
          <a:bodyPr/>
          <a:lstStyle/>
          <a:p>
            <a:fld id="{6539F8D3-93EF-4BA6-97BB-6F8EB8A1A30F}" type="slidenum">
              <a:rPr lang="pl-PL" smtClean="0"/>
              <a:pPr/>
              <a:t>8</a:t>
            </a:fld>
            <a:endParaRPr lang="pl-PL" dirty="0"/>
          </a:p>
        </p:txBody>
      </p:sp>
      <p:sp>
        <p:nvSpPr>
          <p:cNvPr id="5" name="Symbol zastępczy tekstu 4">
            <a:extLst>
              <a:ext uri="{FF2B5EF4-FFF2-40B4-BE49-F238E27FC236}">
                <a16:creationId xmlns:a16="http://schemas.microsoft.com/office/drawing/2014/main" id="{DE8AA969-5883-4AD4-9B7E-BCD87E78237A}"/>
              </a:ext>
            </a:extLst>
          </p:cNvPr>
          <p:cNvSpPr>
            <a:spLocks noGrp="1"/>
          </p:cNvSpPr>
          <p:nvPr>
            <p:ph type="body" sz="quarter" idx="13"/>
          </p:nvPr>
        </p:nvSpPr>
        <p:spPr/>
        <p:txBody>
          <a:bodyPr>
            <a:normAutofit/>
          </a:bodyPr>
          <a:lstStyle/>
          <a:p>
            <a:pPr indent="457200">
              <a:lnSpc>
                <a:spcPct val="150000"/>
              </a:lnSpc>
              <a:tabLst>
                <a:tab pos="5486400" algn="r"/>
                <a:tab pos="449580" algn="l"/>
              </a:tabLst>
            </a:pPr>
            <a:r>
              <a:rPr lang="pl-PL" sz="1000" dirty="0">
                <a:effectLst/>
                <a:latin typeface="Lato" panose="020F0502020204030203" pitchFamily="34" charset="0"/>
                <a:ea typeface="Times New Roman" panose="02020603050405020304" pitchFamily="18" charset="0"/>
                <a:cs typeface="Calibri" panose="020F0502020204030204" pitchFamily="34" charset="0"/>
              </a:rPr>
              <a:t>Dane wykorzystane do analizy pochodzą z hurtowni danych (tzw. zbiór big data) Selectivv, a pozyskane zostały w wyniku zapytań oraz wyświetleń reklam w kanale mobilnym, jak również od wydawców konkretnych aplikacji.</a:t>
            </a:r>
            <a:endParaRPr lang="pl-PL" sz="1000" dirty="0">
              <a:effectLst/>
              <a:latin typeface="Lato" panose="020F0502020204030203" pitchFamily="34" charset="0"/>
              <a:ea typeface="Times New Roman" panose="02020603050405020304" pitchFamily="18" charset="0"/>
              <a:cs typeface="Times New Roman" panose="02020603050405020304" pitchFamily="18" charset="0"/>
            </a:endParaRPr>
          </a:p>
          <a:p>
            <a:pPr indent="457200">
              <a:lnSpc>
                <a:spcPct val="150000"/>
              </a:lnSpc>
              <a:spcBef>
                <a:spcPts val="1200"/>
              </a:spcBef>
              <a:spcAft>
                <a:spcPts val="1200"/>
              </a:spcAft>
              <a:tabLst>
                <a:tab pos="5486400" algn="r"/>
                <a:tab pos="449580" algn="l"/>
              </a:tabLst>
            </a:pPr>
            <a:r>
              <a:rPr lang="pl-PL" sz="1000" dirty="0">
                <a:effectLst/>
                <a:latin typeface="Lato" panose="020F0502020204030203" pitchFamily="34" charset="0"/>
                <a:ea typeface="Times New Roman" panose="02020603050405020304" pitchFamily="18" charset="0"/>
                <a:cs typeface="Calibri" panose="020F0502020204030204" pitchFamily="34" charset="0"/>
              </a:rPr>
              <a:t>Obecnie w bazie Selectivv znajduje się 30,9 mln unikalnych użytkowników w Polsce. Średnio do jednego użytkownika w bazie przypisane są 362 informacje (np. lokalizacja – koordynaty GPS, język systemu operacyjnego telefonu, aplikacje jakich używa użytkownik, strony internetowe, które odwiedza, profile użytkowników, kod pocztowy domu użytkownika). </a:t>
            </a:r>
            <a:endParaRPr lang="pl-PL" sz="1000" dirty="0">
              <a:effectLst/>
              <a:latin typeface="Lato" panose="020F0502020204030203" pitchFamily="34" charset="0"/>
              <a:ea typeface="Times New Roman" panose="02020603050405020304" pitchFamily="18" charset="0"/>
              <a:cs typeface="Times New Roman" panose="02020603050405020304" pitchFamily="18" charset="0"/>
            </a:endParaRPr>
          </a:p>
          <a:p>
            <a:pPr indent="457200">
              <a:lnSpc>
                <a:spcPct val="150000"/>
              </a:lnSpc>
              <a:tabLst>
                <a:tab pos="5486400" algn="r"/>
                <a:tab pos="449580" algn="l"/>
              </a:tabLst>
            </a:pPr>
            <a:r>
              <a:rPr lang="pl-PL" sz="1000" i="1" dirty="0">
                <a:effectLst/>
                <a:latin typeface="Lato" panose="020F0502020204030203" pitchFamily="34" charset="0"/>
                <a:ea typeface="Times New Roman" panose="02020603050405020304" pitchFamily="18" charset="0"/>
                <a:cs typeface="Calibri" panose="020F0502020204030204" pitchFamily="34" charset="0"/>
              </a:rPr>
              <a:t>Wykorzystywana technologia – DSP</a:t>
            </a:r>
            <a:endParaRPr lang="pl-PL" sz="1000" dirty="0">
              <a:effectLst/>
              <a:latin typeface="Lato" panose="020F0502020204030203" pitchFamily="34" charset="0"/>
              <a:ea typeface="Times New Roman" panose="02020603050405020304" pitchFamily="18" charset="0"/>
              <a:cs typeface="Times New Roman" panose="02020603050405020304" pitchFamily="18" charset="0"/>
            </a:endParaRPr>
          </a:p>
          <a:p>
            <a:pPr indent="457200">
              <a:lnSpc>
                <a:spcPct val="150000"/>
              </a:lnSpc>
              <a:tabLst>
                <a:tab pos="5486400" algn="r"/>
                <a:tab pos="449580" algn="l"/>
              </a:tabLst>
            </a:pPr>
            <a:r>
              <a:rPr lang="pl-PL" sz="1000" dirty="0">
                <a:effectLst/>
                <a:latin typeface="Lato" panose="020F0502020204030203" pitchFamily="34" charset="0"/>
                <a:ea typeface="Times New Roman" panose="02020603050405020304" pitchFamily="18" charset="0"/>
                <a:cs typeface="Calibri" panose="020F0502020204030204" pitchFamily="34" charset="0"/>
              </a:rPr>
              <a:t>W skład rozwiązań technologicznych Selectivv wykorzystywanych w badaniu wchodzi również platforma Selectivv DSP służąca do zakupu powierzchni reklamowej w kanale mobilnym zgodnie z metodologią RTB.</a:t>
            </a:r>
            <a:endParaRPr lang="pl-PL" sz="1000" dirty="0">
              <a:effectLst/>
              <a:latin typeface="Lato" panose="020F0502020204030203" pitchFamily="34" charset="0"/>
              <a:ea typeface="Times New Roman" panose="02020603050405020304" pitchFamily="18" charset="0"/>
              <a:cs typeface="Times New Roman" panose="02020603050405020304" pitchFamily="18" charset="0"/>
            </a:endParaRPr>
          </a:p>
          <a:p>
            <a:pPr indent="457200">
              <a:lnSpc>
                <a:spcPct val="150000"/>
              </a:lnSpc>
              <a:tabLst>
                <a:tab pos="5486400" algn="r"/>
                <a:tab pos="449580" algn="l"/>
              </a:tabLst>
            </a:pPr>
            <a:r>
              <a:rPr lang="pl-PL" sz="1000" i="1" dirty="0">
                <a:effectLst/>
                <a:latin typeface="Lato" panose="020F0502020204030203" pitchFamily="34" charset="0"/>
                <a:ea typeface="Times New Roman" panose="02020603050405020304" pitchFamily="18" charset="0"/>
                <a:cs typeface="Calibri" panose="020F0502020204030204" pitchFamily="34" charset="0"/>
              </a:rPr>
              <a:t>Wykorzystywana technologia – RTB</a:t>
            </a:r>
            <a:endParaRPr lang="pl-PL" sz="1000" dirty="0">
              <a:effectLst/>
              <a:latin typeface="Lato" panose="020F0502020204030203" pitchFamily="34" charset="0"/>
              <a:ea typeface="Times New Roman" panose="02020603050405020304" pitchFamily="18" charset="0"/>
              <a:cs typeface="Times New Roman" panose="02020603050405020304" pitchFamily="18" charset="0"/>
            </a:endParaRPr>
          </a:p>
          <a:p>
            <a:pPr indent="457200">
              <a:lnSpc>
                <a:spcPct val="150000"/>
              </a:lnSpc>
              <a:tabLst>
                <a:tab pos="5486400" algn="r"/>
                <a:tab pos="449580" algn="l"/>
              </a:tabLst>
            </a:pPr>
            <a:r>
              <a:rPr lang="pl-PL" sz="1000" dirty="0">
                <a:effectLst/>
                <a:latin typeface="Lato" panose="020F0502020204030203" pitchFamily="34" charset="0"/>
                <a:ea typeface="Times New Roman" panose="02020603050405020304" pitchFamily="18" charset="0"/>
                <a:cs typeface="Calibri" panose="020F0502020204030204" pitchFamily="34" charset="0"/>
              </a:rPr>
              <a:t>RTB to model zakupu powierzchni reklamowej w czasie rzeczywistym w oparciu </a:t>
            </a:r>
            <a:br>
              <a:rPr lang="pl-PL" sz="1000" dirty="0">
                <a:effectLst/>
                <a:latin typeface="Lato" panose="020F0502020204030203" pitchFamily="34" charset="0"/>
                <a:ea typeface="Times New Roman" panose="02020603050405020304" pitchFamily="18" charset="0"/>
                <a:cs typeface="Calibri" panose="020F0502020204030204" pitchFamily="34" charset="0"/>
              </a:rPr>
            </a:br>
            <a:r>
              <a:rPr lang="pl-PL" sz="1000" dirty="0">
                <a:effectLst/>
                <a:latin typeface="Lato" panose="020F0502020204030203" pitchFamily="34" charset="0"/>
                <a:ea typeface="Times New Roman" panose="02020603050405020304" pitchFamily="18" charset="0"/>
                <a:cs typeface="Calibri" panose="020F0502020204030204" pitchFamily="34" charset="0"/>
              </a:rPr>
              <a:t>o licytację reklamodawców. System RTB automatycznie wybiera reklamodawcę, który oferuje najwyższą stawkę za wyświetlenie reklamy.</a:t>
            </a:r>
            <a:endParaRPr lang="pl-PL" sz="1000" dirty="0">
              <a:effectLst/>
              <a:latin typeface="Lato" panose="020F0502020204030203" pitchFamily="34" charset="0"/>
              <a:ea typeface="Times New Roman" panose="02020603050405020304" pitchFamily="18" charset="0"/>
              <a:cs typeface="Times New Roman" panose="02020603050405020304" pitchFamily="18" charset="0"/>
            </a:endParaRPr>
          </a:p>
          <a:p>
            <a:pPr indent="457200">
              <a:lnSpc>
                <a:spcPct val="150000"/>
              </a:lnSpc>
              <a:tabLst>
                <a:tab pos="5486400" algn="r"/>
                <a:tab pos="449580" algn="l"/>
              </a:tabLst>
            </a:pPr>
            <a:r>
              <a:rPr lang="pl-PL" sz="1000" i="1" dirty="0">
                <a:effectLst/>
                <a:latin typeface="Lato" panose="020F0502020204030203" pitchFamily="34" charset="0"/>
                <a:ea typeface="Times New Roman" panose="02020603050405020304" pitchFamily="18" charset="0"/>
                <a:cs typeface="Calibri" panose="020F0502020204030204" pitchFamily="34" charset="0"/>
              </a:rPr>
              <a:t>Zasięg danych</a:t>
            </a:r>
            <a:endParaRPr lang="pl-PL" sz="1000" dirty="0">
              <a:effectLst/>
              <a:latin typeface="Lato" panose="020F0502020204030203" pitchFamily="34" charset="0"/>
              <a:ea typeface="Times New Roman" panose="02020603050405020304" pitchFamily="18" charset="0"/>
              <a:cs typeface="Times New Roman" panose="02020603050405020304" pitchFamily="18" charset="0"/>
            </a:endParaRPr>
          </a:p>
          <a:p>
            <a:pPr indent="457200">
              <a:lnSpc>
                <a:spcPct val="150000"/>
              </a:lnSpc>
              <a:tabLst>
                <a:tab pos="5486400" algn="r"/>
                <a:tab pos="449580" algn="l"/>
              </a:tabLst>
            </a:pPr>
            <a:r>
              <a:rPr lang="pl-PL" sz="1000" dirty="0">
                <a:effectLst/>
                <a:latin typeface="Lato" panose="020F0502020204030203" pitchFamily="34" charset="0"/>
                <a:ea typeface="Times New Roman" panose="02020603050405020304" pitchFamily="18" charset="0"/>
                <a:cs typeface="Calibri" panose="020F0502020204030204" pitchFamily="34" charset="0"/>
              </a:rPr>
              <a:t>Selectivv DSP posiada integrację z 21 globalnymi sieciami reklamowymi. Umożliwia to dostęp do ponad 350 000 aplikacji oraz ok. 17 000 000 mobilnych stron www. Dzięki mnogości tytułów możliwe jest dotarcie do maksymalnej liczby użytkowników w jak najkrótszym czasie.</a:t>
            </a:r>
            <a:endParaRPr lang="pl-PL" sz="1000" dirty="0">
              <a:effectLst/>
              <a:latin typeface="Lato" panose="020F0502020204030203" pitchFamily="34" charset="0"/>
              <a:ea typeface="Times New Roman" panose="02020603050405020304" pitchFamily="18" charset="0"/>
              <a:cs typeface="Times New Roman" panose="02020603050405020304" pitchFamily="18" charset="0"/>
            </a:endParaRPr>
          </a:p>
          <a:p>
            <a:r>
              <a:rPr lang="pl-PL" sz="1000" dirty="0">
                <a:effectLst/>
                <a:latin typeface="Lato" panose="020F0502020204030203" pitchFamily="34" charset="0"/>
                <a:ea typeface="Times New Roman" panose="02020603050405020304" pitchFamily="18" charset="0"/>
                <a:cs typeface="Times New Roman" panose="02020603050405020304" pitchFamily="18" charset="0"/>
              </a:rPr>
              <a:t>Ekosystem Selectivv odczytuje do 30 000 zapytań reklamowych/sekundę na rynku polskim. </a:t>
            </a:r>
            <a:r>
              <a:rPr lang="pl-PL" sz="1000" dirty="0">
                <a:effectLst/>
                <a:latin typeface="Lato" panose="020F0502020204030203" pitchFamily="34" charset="0"/>
                <a:ea typeface="Times New Roman" panose="02020603050405020304" pitchFamily="18" charset="0"/>
                <a:cs typeface="Calibri" panose="020F0502020204030204" pitchFamily="34" charset="0"/>
              </a:rPr>
              <a:t>Pozwala to na cotygodniowe uaktualniane bazy danych zawierającej informacje na temat </a:t>
            </a:r>
            <a:r>
              <a:rPr lang="pl-PL" sz="1000" dirty="0" err="1">
                <a:effectLst/>
                <a:latin typeface="Lato" panose="020F0502020204030203" pitchFamily="34" charset="0"/>
                <a:ea typeface="Times New Roman" panose="02020603050405020304" pitchFamily="18" charset="0"/>
                <a:cs typeface="Calibri" panose="020F0502020204030204" pitchFamily="34" charset="0"/>
              </a:rPr>
              <a:t>zachowań</a:t>
            </a:r>
            <a:r>
              <a:rPr lang="pl-PL" sz="1000" dirty="0">
                <a:effectLst/>
                <a:latin typeface="Lato" panose="020F0502020204030203" pitchFamily="34" charset="0"/>
                <a:ea typeface="Times New Roman" panose="02020603050405020304" pitchFamily="18" charset="0"/>
                <a:cs typeface="Calibri" panose="020F0502020204030204" pitchFamily="34" charset="0"/>
              </a:rPr>
              <a:t> i nawyków 30,9 mln Polaków . Cała baza posiada obecnie informację o 30,9 mln użytkowników w Polsce.</a:t>
            </a:r>
            <a:r>
              <a:rPr lang="pl-PL" sz="1000" dirty="0">
                <a:effectLst/>
                <a:latin typeface="Lato" panose="020F0502020204030203" pitchFamily="34" charset="0"/>
                <a:ea typeface="Times New Roman" panose="02020603050405020304" pitchFamily="18" charset="0"/>
                <a:cs typeface="Times New Roman" panose="02020603050405020304" pitchFamily="18" charset="0"/>
              </a:rPr>
              <a:t> </a:t>
            </a:r>
            <a:r>
              <a:rPr lang="pl-PL" sz="1000" dirty="0">
                <a:effectLst/>
                <a:latin typeface="Lato" panose="020F0502020204030203" pitchFamily="34" charset="0"/>
                <a:ea typeface="Times New Roman" panose="02020603050405020304" pitchFamily="18" charset="0"/>
                <a:cs typeface="Calibri" panose="020F0502020204030204" pitchFamily="34" charset="0"/>
              </a:rPr>
              <a:t>Ilość zapytań i wyświetleń reklam jest zależna od pory dnia oraz aktywności użytkowników smartfonów oraz tabletów.</a:t>
            </a:r>
            <a:endParaRPr lang="pl-PL" sz="400" dirty="0"/>
          </a:p>
        </p:txBody>
      </p:sp>
      <p:sp>
        <p:nvSpPr>
          <p:cNvPr id="7" name="Symbol zastępczy tekstu 6">
            <a:extLst>
              <a:ext uri="{FF2B5EF4-FFF2-40B4-BE49-F238E27FC236}">
                <a16:creationId xmlns:a16="http://schemas.microsoft.com/office/drawing/2014/main" id="{F4C9D99B-8AF8-4852-9D9A-34221D78924B}"/>
              </a:ext>
            </a:extLst>
          </p:cNvPr>
          <p:cNvSpPr>
            <a:spLocks noGrp="1"/>
          </p:cNvSpPr>
          <p:nvPr>
            <p:ph type="body" sz="quarter" idx="16"/>
          </p:nvPr>
        </p:nvSpPr>
        <p:spPr/>
        <p:txBody>
          <a:bodyPr/>
          <a:lstStyle/>
          <a:p>
            <a:r>
              <a:rPr lang="pl-PL" dirty="0"/>
              <a:t>Wykorzystana technologia i baza danych</a:t>
            </a:r>
          </a:p>
        </p:txBody>
      </p:sp>
      <p:sp>
        <p:nvSpPr>
          <p:cNvPr id="10" name="Symbol zastępczy tekstu 5">
            <a:extLst>
              <a:ext uri="{FF2B5EF4-FFF2-40B4-BE49-F238E27FC236}">
                <a16:creationId xmlns:a16="http://schemas.microsoft.com/office/drawing/2014/main" id="{1506231A-3BE7-4835-982D-2D52F6E57DB8}"/>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 </a:t>
            </a:r>
          </a:p>
        </p:txBody>
      </p:sp>
    </p:spTree>
    <p:extLst>
      <p:ext uri="{BB962C8B-B14F-4D97-AF65-F5344CB8AC3E}">
        <p14:creationId xmlns:p14="http://schemas.microsoft.com/office/powerpoint/2010/main" val="363653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ED91E42-67AF-45F8-BB8F-5CF5FD09B060}"/>
              </a:ext>
            </a:extLst>
          </p:cNvPr>
          <p:cNvSpPr>
            <a:spLocks noGrp="1"/>
          </p:cNvSpPr>
          <p:nvPr>
            <p:ph type="dt" sz="half" idx="2"/>
          </p:nvPr>
        </p:nvSpPr>
        <p:spPr/>
        <p:txBody>
          <a:bodyPr/>
          <a:lstStyle/>
          <a:p>
            <a:fld id="{70D3C4F4-2C5B-48C1-B69D-BBF34825034B}" type="datetime4">
              <a:rPr lang="pl-PL" smtClean="0"/>
              <a:t>3 lipca 2025</a:t>
            </a:fld>
            <a:endParaRPr lang="pl-PL" dirty="0"/>
          </a:p>
        </p:txBody>
      </p:sp>
      <p:sp>
        <p:nvSpPr>
          <p:cNvPr id="3" name="Symbol zastępczy stopki 2">
            <a:extLst>
              <a:ext uri="{FF2B5EF4-FFF2-40B4-BE49-F238E27FC236}">
                <a16:creationId xmlns:a16="http://schemas.microsoft.com/office/drawing/2014/main" id="{8EAB7BA3-6C56-4CAD-8F46-70F6999458F8}"/>
              </a:ext>
            </a:extLst>
          </p:cNvPr>
          <p:cNvSpPr>
            <a:spLocks noGrp="1"/>
          </p:cNvSpPr>
          <p:nvPr>
            <p:ph type="ftr" sz="quarter" idx="3"/>
          </p:nvPr>
        </p:nvSpPr>
        <p:spPr/>
        <p:txBody>
          <a:bodyPr/>
          <a:lstStyle/>
          <a:p>
            <a:r>
              <a:rPr lang="pl-PL" dirty="0"/>
              <a:t>ul. Zwycięzców 2, 03-941 Warszawa, Polska, selectivv.com</a:t>
            </a:r>
          </a:p>
        </p:txBody>
      </p:sp>
      <p:sp>
        <p:nvSpPr>
          <p:cNvPr id="4" name="Symbol zastępczy numeru slajdu 3">
            <a:extLst>
              <a:ext uri="{FF2B5EF4-FFF2-40B4-BE49-F238E27FC236}">
                <a16:creationId xmlns:a16="http://schemas.microsoft.com/office/drawing/2014/main" id="{09705D62-A680-476D-821E-50380AF0E72B}"/>
              </a:ext>
            </a:extLst>
          </p:cNvPr>
          <p:cNvSpPr>
            <a:spLocks noGrp="1"/>
          </p:cNvSpPr>
          <p:nvPr>
            <p:ph type="sldNum" sz="quarter" idx="4"/>
          </p:nvPr>
        </p:nvSpPr>
        <p:spPr/>
        <p:txBody>
          <a:bodyPr/>
          <a:lstStyle/>
          <a:p>
            <a:fld id="{6539F8D3-93EF-4BA6-97BB-6F8EB8A1A30F}" type="slidenum">
              <a:rPr lang="pl-PL" smtClean="0"/>
              <a:pPr/>
              <a:t>9</a:t>
            </a:fld>
            <a:endParaRPr lang="pl-PL" dirty="0"/>
          </a:p>
        </p:txBody>
      </p:sp>
      <p:sp>
        <p:nvSpPr>
          <p:cNvPr id="5" name="Symbol zastępczy tekstu 4">
            <a:extLst>
              <a:ext uri="{FF2B5EF4-FFF2-40B4-BE49-F238E27FC236}">
                <a16:creationId xmlns:a16="http://schemas.microsoft.com/office/drawing/2014/main" id="{DE8AA969-5883-4AD4-9B7E-BCD87E78237A}"/>
              </a:ext>
            </a:extLst>
          </p:cNvPr>
          <p:cNvSpPr>
            <a:spLocks noGrp="1"/>
          </p:cNvSpPr>
          <p:nvPr>
            <p:ph type="body" sz="quarter" idx="13"/>
          </p:nvPr>
        </p:nvSpPr>
        <p:spPr/>
        <p:txBody>
          <a:bodyPr>
            <a:normAutofit/>
          </a:bodyPr>
          <a:lstStyle/>
          <a:p>
            <a:pPr indent="457200">
              <a:lnSpc>
                <a:spcPct val="150000"/>
              </a:lnSpc>
              <a:tabLst>
                <a:tab pos="5486400" algn="r"/>
                <a:tab pos="449580" algn="l"/>
              </a:tabLst>
            </a:pPr>
            <a:r>
              <a:rPr lang="pl-PL" sz="1100" b="1" dirty="0">
                <a:effectLst/>
                <a:ea typeface="Times New Roman" panose="02020603050405020304" pitchFamily="18" charset="0"/>
                <a:cs typeface="Calibri" panose="020F0502020204030204" pitchFamily="34" charset="0"/>
              </a:rPr>
              <a:t>Zasady liczenia :</a:t>
            </a:r>
          </a:p>
          <a:p>
            <a:pPr marL="228600" indent="-228600">
              <a:lnSpc>
                <a:spcPct val="150000"/>
              </a:lnSpc>
              <a:buFont typeface="+mj-lt"/>
              <a:buAutoNum type="arabicPeriod"/>
              <a:tabLst>
                <a:tab pos="5486400" algn="r"/>
                <a:tab pos="449580" algn="l"/>
              </a:tabLst>
            </a:pPr>
            <a:r>
              <a:rPr lang="pl-PL" sz="1100" dirty="0">
                <a:cs typeface="Calibri" panose="020F0502020204030204" pitchFamily="34" charset="0"/>
              </a:rPr>
              <a:t>Liczby turystów prezentowane dla całego okresu badania obejmują użytkowników, którzy przynajmniej raz w tym czasie pojawili się na terenie danego województwa ( każdorazowo). </a:t>
            </a:r>
          </a:p>
        </p:txBody>
      </p:sp>
      <p:sp>
        <p:nvSpPr>
          <p:cNvPr id="7" name="Symbol zastępczy tekstu 6">
            <a:extLst>
              <a:ext uri="{FF2B5EF4-FFF2-40B4-BE49-F238E27FC236}">
                <a16:creationId xmlns:a16="http://schemas.microsoft.com/office/drawing/2014/main" id="{F4C9D99B-8AF8-4852-9D9A-34221D78924B}"/>
              </a:ext>
            </a:extLst>
          </p:cNvPr>
          <p:cNvSpPr>
            <a:spLocks noGrp="1"/>
          </p:cNvSpPr>
          <p:nvPr>
            <p:ph type="body" sz="quarter" idx="16"/>
          </p:nvPr>
        </p:nvSpPr>
        <p:spPr/>
        <p:txBody>
          <a:bodyPr/>
          <a:lstStyle/>
          <a:p>
            <a:r>
              <a:rPr lang="pl-PL" dirty="0"/>
              <a:t>Wykorzystana technologia i baza danych</a:t>
            </a:r>
          </a:p>
        </p:txBody>
      </p:sp>
      <p:sp>
        <p:nvSpPr>
          <p:cNvPr id="10" name="Symbol zastępczy tekstu 5">
            <a:extLst>
              <a:ext uri="{FF2B5EF4-FFF2-40B4-BE49-F238E27FC236}">
                <a16:creationId xmlns:a16="http://schemas.microsoft.com/office/drawing/2014/main" id="{DF8C75E2-C2ED-DD42-D7D1-C6136D93687E}"/>
              </a:ext>
            </a:extLst>
          </p:cNvPr>
          <p:cNvSpPr txBox="1">
            <a:spLocks/>
          </p:cNvSpPr>
          <p:nvPr/>
        </p:nvSpPr>
        <p:spPr>
          <a:xfrm>
            <a:off x="1772653" y="364897"/>
            <a:ext cx="5734177" cy="613421"/>
          </a:xfrm>
          <a:prstGeom prst="rect">
            <a:avLst/>
          </a:prstGeom>
        </p:spPr>
        <p:txBody>
          <a:bodyPr lIns="0" tIns="0" rIns="0" bIns="0" anchor="b" anchorCtr="0"/>
          <a:lstStyle>
            <a:lvl1pPr marL="0" indent="0" algn="just" defTabSz="567019" rtl="0" eaLnBrk="1" latinLnBrk="0" hangingPunct="1">
              <a:lnSpc>
                <a:spcPct val="150000"/>
              </a:lnSpc>
              <a:spcBef>
                <a:spcPts val="620"/>
              </a:spcBef>
              <a:buFont typeface="Arial" panose="020B0604020202020204" pitchFamily="34" charset="0"/>
              <a:buNone/>
              <a:defRPr sz="1200" kern="1200" spc="780" baseline="0">
                <a:solidFill>
                  <a:schemeClr val="tx1"/>
                </a:solidFill>
                <a:latin typeface="Lato" panose="020F0502020204030203" pitchFamily="34" charset="-18"/>
                <a:ea typeface="Lato Bold" panose="020F0502020204030203" pitchFamily="34" charset="0"/>
                <a:cs typeface="Lato Bold" panose="020F0502020204030203" pitchFamily="34" charset="0"/>
              </a:defRPr>
            </a:lvl1pPr>
            <a:lvl2pPr marL="425265"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2pPr>
            <a:lvl3pPr marL="70877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3pPr>
            <a:lvl4pPr marL="99228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4pPr>
            <a:lvl5pPr marL="1275794" indent="-141755" algn="ctr" defTabSz="567019" rtl="0" eaLnBrk="1" latinLnBrk="0" hangingPunct="1">
              <a:lnSpc>
                <a:spcPct val="90000"/>
              </a:lnSpc>
              <a:spcBef>
                <a:spcPts val="310"/>
              </a:spcBef>
              <a:buFont typeface="Arial" panose="020B0604020202020204" pitchFamily="34" charset="0"/>
              <a:buChar char="•"/>
              <a:defRPr sz="3200" kern="1200" spc="780" baseline="0">
                <a:solidFill>
                  <a:schemeClr val="bg1"/>
                </a:solidFill>
                <a:latin typeface="Lato Bold" panose="020F0502020204030203" pitchFamily="34" charset="0"/>
                <a:ea typeface="Lato Bold" panose="020F0502020204030203" pitchFamily="34" charset="0"/>
                <a:cs typeface="Lato Bold" panose="020F0502020204030203" pitchFamily="34" charset="0"/>
              </a:defRPr>
            </a:lvl5pPr>
            <a:lvl6pPr marL="155930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gn="l"/>
            <a:r>
              <a:rPr lang="pl-PL" dirty="0"/>
              <a:t>Badanie ruchu turystycznego w Województwie Warmińsko-Mazurskim</a:t>
            </a:r>
          </a:p>
        </p:txBody>
      </p:sp>
    </p:spTree>
    <p:extLst>
      <p:ext uri="{BB962C8B-B14F-4D97-AF65-F5344CB8AC3E}">
        <p14:creationId xmlns:p14="http://schemas.microsoft.com/office/powerpoint/2010/main" val="1135009331"/>
      </p:ext>
    </p:extLst>
  </p:cSld>
  <p:clrMapOvr>
    <a:masterClrMapping/>
  </p:clrMapOvr>
</p:sld>
</file>

<file path=ppt/theme/theme1.xml><?xml version="1.0" encoding="utf-8"?>
<a:theme xmlns:a="http://schemas.openxmlformats.org/drawingml/2006/main" name="Niebieski">
  <a:themeElements>
    <a:clrScheme name="2019.05.29 Selectivv">
      <a:dk1>
        <a:srgbClr val="333333"/>
      </a:dk1>
      <a:lt1>
        <a:sysClr val="window" lastClr="FFFFFF"/>
      </a:lt1>
      <a:dk2>
        <a:srgbClr val="595959"/>
      </a:dk2>
      <a:lt2>
        <a:srgbClr val="E7E6E6"/>
      </a:lt2>
      <a:accent1>
        <a:srgbClr val="45B9B5"/>
      </a:accent1>
      <a:accent2>
        <a:srgbClr val="223B82"/>
      </a:accent2>
      <a:accent3>
        <a:srgbClr val="038D80"/>
      </a:accent3>
      <a:accent4>
        <a:srgbClr val="EA5B29"/>
      </a:accent4>
      <a:accent5>
        <a:srgbClr val="BA3924"/>
      </a:accent5>
      <a:accent6>
        <a:srgbClr val="F7A944"/>
      </a:accent6>
      <a:hlink>
        <a:srgbClr val="223B82"/>
      </a:hlink>
      <a:folHlink>
        <a:srgbClr val="038D8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Zielony">
  <a:themeElements>
    <a:clrScheme name="2019.05.29 Selectivv">
      <a:dk1>
        <a:srgbClr val="333333"/>
      </a:dk1>
      <a:lt1>
        <a:sysClr val="window" lastClr="FFFFFF"/>
      </a:lt1>
      <a:dk2>
        <a:srgbClr val="595959"/>
      </a:dk2>
      <a:lt2>
        <a:srgbClr val="E7E6E6"/>
      </a:lt2>
      <a:accent1>
        <a:srgbClr val="45B9B5"/>
      </a:accent1>
      <a:accent2>
        <a:srgbClr val="223B82"/>
      </a:accent2>
      <a:accent3>
        <a:srgbClr val="038D80"/>
      </a:accent3>
      <a:accent4>
        <a:srgbClr val="EA5B29"/>
      </a:accent4>
      <a:accent5>
        <a:srgbClr val="BA3924"/>
      </a:accent5>
      <a:accent6>
        <a:srgbClr val="F7A944"/>
      </a:accent6>
      <a:hlink>
        <a:srgbClr val="223B82"/>
      </a:hlink>
      <a:folHlink>
        <a:srgbClr val="038D8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marańczowy 1">
  <a:themeElements>
    <a:clrScheme name="2019.05.29 Selectivv">
      <a:dk1>
        <a:srgbClr val="333333"/>
      </a:dk1>
      <a:lt1>
        <a:sysClr val="window" lastClr="FFFFFF"/>
      </a:lt1>
      <a:dk2>
        <a:srgbClr val="595959"/>
      </a:dk2>
      <a:lt2>
        <a:srgbClr val="E7E6E6"/>
      </a:lt2>
      <a:accent1>
        <a:srgbClr val="45B9B5"/>
      </a:accent1>
      <a:accent2>
        <a:srgbClr val="223B82"/>
      </a:accent2>
      <a:accent3>
        <a:srgbClr val="038D80"/>
      </a:accent3>
      <a:accent4>
        <a:srgbClr val="EA5B29"/>
      </a:accent4>
      <a:accent5>
        <a:srgbClr val="BA3924"/>
      </a:accent5>
      <a:accent6>
        <a:srgbClr val="F7A944"/>
      </a:accent6>
      <a:hlink>
        <a:srgbClr val="223B82"/>
      </a:hlink>
      <a:folHlink>
        <a:srgbClr val="038D8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marańczowy 2">
  <a:themeElements>
    <a:clrScheme name="2019.05.29 Selectivv">
      <a:dk1>
        <a:srgbClr val="333333"/>
      </a:dk1>
      <a:lt1>
        <a:sysClr val="window" lastClr="FFFFFF"/>
      </a:lt1>
      <a:dk2>
        <a:srgbClr val="595959"/>
      </a:dk2>
      <a:lt2>
        <a:srgbClr val="E7E6E6"/>
      </a:lt2>
      <a:accent1>
        <a:srgbClr val="45B9B5"/>
      </a:accent1>
      <a:accent2>
        <a:srgbClr val="223B82"/>
      </a:accent2>
      <a:accent3>
        <a:srgbClr val="038D80"/>
      </a:accent3>
      <a:accent4>
        <a:srgbClr val="EA5B29"/>
      </a:accent4>
      <a:accent5>
        <a:srgbClr val="BA3924"/>
      </a:accent5>
      <a:accent6>
        <a:srgbClr val="F7A944"/>
      </a:accent6>
      <a:hlink>
        <a:srgbClr val="223B82"/>
      </a:hlink>
      <a:folHlink>
        <a:srgbClr val="038D8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21584</TotalTime>
  <Words>4621</Words>
  <Application>Microsoft Office PowerPoint</Application>
  <PresentationFormat>Niestandardowy</PresentationFormat>
  <Paragraphs>1170</Paragraphs>
  <Slides>28</Slides>
  <Notes>0</Notes>
  <HiddenSlides>0</HiddenSlides>
  <MMClips>0</MMClips>
  <ScaleCrop>false</ScaleCrop>
  <HeadingPairs>
    <vt:vector size="6" baseType="variant">
      <vt:variant>
        <vt:lpstr>Używane czcionki</vt:lpstr>
      </vt:variant>
      <vt:variant>
        <vt:i4>8</vt:i4>
      </vt:variant>
      <vt:variant>
        <vt:lpstr>Motyw</vt:lpstr>
      </vt:variant>
      <vt:variant>
        <vt:i4>4</vt:i4>
      </vt:variant>
      <vt:variant>
        <vt:lpstr>Tytuły slajdów</vt:lpstr>
      </vt:variant>
      <vt:variant>
        <vt:i4>28</vt:i4>
      </vt:variant>
    </vt:vector>
  </HeadingPairs>
  <TitlesOfParts>
    <vt:vector size="40" baseType="lpstr">
      <vt:lpstr>Aptos Narrow</vt:lpstr>
      <vt:lpstr>Arial</vt:lpstr>
      <vt:lpstr>Calibri</vt:lpstr>
      <vt:lpstr>Lato</vt:lpstr>
      <vt:lpstr>Lato Black</vt:lpstr>
      <vt:lpstr>Lato Bold</vt:lpstr>
      <vt:lpstr>Lato Light</vt:lpstr>
      <vt:lpstr>Times New Roman</vt:lpstr>
      <vt:lpstr>Niebieski</vt:lpstr>
      <vt:lpstr>Zielony</vt:lpstr>
      <vt:lpstr>Pomarańczowy 1</vt:lpstr>
      <vt:lpstr>Pomarańczowy 2</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Marta Krypska</dc:creator>
  <cp:lastModifiedBy>Aleksander Luchowski</cp:lastModifiedBy>
  <cp:revision>377</cp:revision>
  <dcterms:created xsi:type="dcterms:W3CDTF">2020-01-29T09:05:32Z</dcterms:created>
  <dcterms:modified xsi:type="dcterms:W3CDTF">2025-07-03T17:08:18Z</dcterms:modified>
</cp:coreProperties>
</file>